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88"/>
  </p:notesMasterIdLst>
  <p:handoutMasterIdLst>
    <p:handoutMasterId r:id="rId89"/>
  </p:handoutMasterIdLst>
  <p:sldIdLst>
    <p:sldId id="256" r:id="rId2"/>
    <p:sldId id="33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324" r:id="rId15"/>
    <p:sldId id="268" r:id="rId16"/>
    <p:sldId id="269" r:id="rId17"/>
    <p:sldId id="270" r:id="rId18"/>
    <p:sldId id="271" r:id="rId19"/>
    <p:sldId id="272" r:id="rId20"/>
    <p:sldId id="273" r:id="rId21"/>
    <p:sldId id="328" r:id="rId22"/>
    <p:sldId id="274" r:id="rId23"/>
    <p:sldId id="275" r:id="rId24"/>
    <p:sldId id="276" r:id="rId25"/>
    <p:sldId id="277" r:id="rId26"/>
    <p:sldId id="322" r:id="rId27"/>
    <p:sldId id="278" r:id="rId28"/>
    <p:sldId id="279" r:id="rId29"/>
    <p:sldId id="330" r:id="rId30"/>
    <p:sldId id="280" r:id="rId31"/>
    <p:sldId id="331" r:id="rId32"/>
    <p:sldId id="281" r:id="rId33"/>
    <p:sldId id="332" r:id="rId34"/>
    <p:sldId id="333" r:id="rId35"/>
    <p:sldId id="282" r:id="rId36"/>
    <p:sldId id="283" r:id="rId37"/>
    <p:sldId id="284" r:id="rId38"/>
    <p:sldId id="285" r:id="rId39"/>
    <p:sldId id="323" r:id="rId40"/>
    <p:sldId id="287" r:id="rId41"/>
    <p:sldId id="288" r:id="rId42"/>
    <p:sldId id="306" r:id="rId43"/>
    <p:sldId id="316" r:id="rId44"/>
    <p:sldId id="289" r:id="rId45"/>
    <p:sldId id="290" r:id="rId46"/>
    <p:sldId id="291" r:id="rId47"/>
    <p:sldId id="293" r:id="rId48"/>
    <p:sldId id="325" r:id="rId49"/>
    <p:sldId id="292" r:id="rId50"/>
    <p:sldId id="338" r:id="rId51"/>
    <p:sldId id="334" r:id="rId52"/>
    <p:sldId id="294" r:id="rId53"/>
    <p:sldId id="317" r:id="rId54"/>
    <p:sldId id="335" r:id="rId55"/>
    <p:sldId id="319" r:id="rId56"/>
    <p:sldId id="318" r:id="rId57"/>
    <p:sldId id="299" r:id="rId58"/>
    <p:sldId id="300" r:id="rId59"/>
    <p:sldId id="301" r:id="rId60"/>
    <p:sldId id="302" r:id="rId61"/>
    <p:sldId id="303" r:id="rId62"/>
    <p:sldId id="308" r:id="rId63"/>
    <p:sldId id="304" r:id="rId64"/>
    <p:sldId id="309" r:id="rId65"/>
    <p:sldId id="336" r:id="rId66"/>
    <p:sldId id="305" r:id="rId67"/>
    <p:sldId id="339" r:id="rId68"/>
    <p:sldId id="340" r:id="rId69"/>
    <p:sldId id="342" r:id="rId70"/>
    <p:sldId id="310" r:id="rId71"/>
    <p:sldId id="341" r:id="rId72"/>
    <p:sldId id="343" r:id="rId73"/>
    <p:sldId id="321" r:id="rId74"/>
    <p:sldId id="295" r:id="rId75"/>
    <p:sldId id="296" r:id="rId76"/>
    <p:sldId id="320" r:id="rId77"/>
    <p:sldId id="311" r:id="rId78"/>
    <p:sldId id="312" r:id="rId79"/>
    <p:sldId id="313" r:id="rId80"/>
    <p:sldId id="314" r:id="rId81"/>
    <p:sldId id="315" r:id="rId82"/>
    <p:sldId id="345" r:id="rId83"/>
    <p:sldId id="346" r:id="rId84"/>
    <p:sldId id="347" r:id="rId85"/>
    <p:sldId id="344" r:id="rId86"/>
    <p:sldId id="327" r:id="rId87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3333CC"/>
    <a:srgbClr val="3366FF"/>
    <a:srgbClr val="FF0066"/>
    <a:srgbClr val="009999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736"/>
        <p:guide pos="201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7.xml"/><Relationship Id="rId18" Type="http://schemas.openxmlformats.org/officeDocument/2006/relationships/slide" Target="slides/slide23.xml"/><Relationship Id="rId26" Type="http://schemas.openxmlformats.org/officeDocument/2006/relationships/slide" Target="slides/slide36.xml"/><Relationship Id="rId39" Type="http://schemas.openxmlformats.org/officeDocument/2006/relationships/slide" Target="slides/slide61.xml"/><Relationship Id="rId3" Type="http://schemas.openxmlformats.org/officeDocument/2006/relationships/slide" Target="slides/slide5.xml"/><Relationship Id="rId21" Type="http://schemas.openxmlformats.org/officeDocument/2006/relationships/slide" Target="slides/slide27.xml"/><Relationship Id="rId34" Type="http://schemas.openxmlformats.org/officeDocument/2006/relationships/slide" Target="slides/slide47.xml"/><Relationship Id="rId42" Type="http://schemas.openxmlformats.org/officeDocument/2006/relationships/slide" Target="slides/slide75.xml"/><Relationship Id="rId7" Type="http://schemas.openxmlformats.org/officeDocument/2006/relationships/slide" Target="slides/slide10.xml"/><Relationship Id="rId12" Type="http://schemas.openxmlformats.org/officeDocument/2006/relationships/slide" Target="slides/slide16.xml"/><Relationship Id="rId17" Type="http://schemas.openxmlformats.org/officeDocument/2006/relationships/slide" Target="slides/slide22.xml"/><Relationship Id="rId25" Type="http://schemas.openxmlformats.org/officeDocument/2006/relationships/slide" Target="slides/slide35.xml"/><Relationship Id="rId33" Type="http://schemas.openxmlformats.org/officeDocument/2006/relationships/slide" Target="slides/slide46.xml"/><Relationship Id="rId38" Type="http://schemas.openxmlformats.org/officeDocument/2006/relationships/slide" Target="slides/slide59.xml"/><Relationship Id="rId2" Type="http://schemas.openxmlformats.org/officeDocument/2006/relationships/slide" Target="slides/slide4.xml"/><Relationship Id="rId16" Type="http://schemas.openxmlformats.org/officeDocument/2006/relationships/slide" Target="slides/slide20.xml"/><Relationship Id="rId20" Type="http://schemas.openxmlformats.org/officeDocument/2006/relationships/slide" Target="slides/slide25.xml"/><Relationship Id="rId29" Type="http://schemas.openxmlformats.org/officeDocument/2006/relationships/slide" Target="slides/slide40.xml"/><Relationship Id="rId41" Type="http://schemas.openxmlformats.org/officeDocument/2006/relationships/slide" Target="slides/slide66.xml"/><Relationship Id="rId1" Type="http://schemas.openxmlformats.org/officeDocument/2006/relationships/slide" Target="slides/slide1.xml"/><Relationship Id="rId6" Type="http://schemas.openxmlformats.org/officeDocument/2006/relationships/slide" Target="slides/slide9.xml"/><Relationship Id="rId11" Type="http://schemas.openxmlformats.org/officeDocument/2006/relationships/slide" Target="slides/slide15.xml"/><Relationship Id="rId24" Type="http://schemas.openxmlformats.org/officeDocument/2006/relationships/slide" Target="slides/slide32.xml"/><Relationship Id="rId32" Type="http://schemas.openxmlformats.org/officeDocument/2006/relationships/slide" Target="slides/slide45.xml"/><Relationship Id="rId37" Type="http://schemas.openxmlformats.org/officeDocument/2006/relationships/slide" Target="slides/slide58.xml"/><Relationship Id="rId40" Type="http://schemas.openxmlformats.org/officeDocument/2006/relationships/slide" Target="slides/slide63.xml"/><Relationship Id="rId5" Type="http://schemas.openxmlformats.org/officeDocument/2006/relationships/slide" Target="slides/slide8.xml"/><Relationship Id="rId15" Type="http://schemas.openxmlformats.org/officeDocument/2006/relationships/slide" Target="slides/slide19.xml"/><Relationship Id="rId23" Type="http://schemas.openxmlformats.org/officeDocument/2006/relationships/slide" Target="slides/slide30.xml"/><Relationship Id="rId28" Type="http://schemas.openxmlformats.org/officeDocument/2006/relationships/slide" Target="slides/slide38.xml"/><Relationship Id="rId36" Type="http://schemas.openxmlformats.org/officeDocument/2006/relationships/slide" Target="slides/slide57.xml"/><Relationship Id="rId10" Type="http://schemas.openxmlformats.org/officeDocument/2006/relationships/slide" Target="slides/slide13.xml"/><Relationship Id="rId19" Type="http://schemas.openxmlformats.org/officeDocument/2006/relationships/slide" Target="slides/slide24.xml"/><Relationship Id="rId31" Type="http://schemas.openxmlformats.org/officeDocument/2006/relationships/slide" Target="slides/slide44.xml"/><Relationship Id="rId4" Type="http://schemas.openxmlformats.org/officeDocument/2006/relationships/slide" Target="slides/slide7.xml"/><Relationship Id="rId9" Type="http://schemas.openxmlformats.org/officeDocument/2006/relationships/slide" Target="slides/slide12.xml"/><Relationship Id="rId14" Type="http://schemas.openxmlformats.org/officeDocument/2006/relationships/slide" Target="slides/slide18.xml"/><Relationship Id="rId22" Type="http://schemas.openxmlformats.org/officeDocument/2006/relationships/slide" Target="slides/slide28.xml"/><Relationship Id="rId27" Type="http://schemas.openxmlformats.org/officeDocument/2006/relationships/slide" Target="slides/slide37.xml"/><Relationship Id="rId30" Type="http://schemas.openxmlformats.org/officeDocument/2006/relationships/slide" Target="slides/slide41.xml"/><Relationship Id="rId35" Type="http://schemas.openxmlformats.org/officeDocument/2006/relationships/slide" Target="slides/slide52.xml"/><Relationship Id="rId43" Type="http://schemas.openxmlformats.org/officeDocument/2006/relationships/slide" Target="slides/slide8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27438" y="0"/>
            <a:ext cx="27733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algn="r"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3413"/>
            <a:ext cx="27733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627438" y="8253413"/>
            <a:ext cx="27733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algn="r" defTabSz="863600">
              <a:defRPr sz="1100"/>
            </a:lvl1pPr>
          </a:lstStyle>
          <a:p>
            <a:fld id="{CCDA4291-188B-4317-B827-490670304232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7438" y="0"/>
            <a:ext cx="2773362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algn="r"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22350" y="654050"/>
            <a:ext cx="4356100" cy="3267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52488" y="4138613"/>
            <a:ext cx="4695825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77225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defTabSz="863600">
              <a:defRPr sz="11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7438" y="8277225"/>
            <a:ext cx="2773362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algn="r" defTabSz="863600">
              <a:defRPr sz="1100"/>
            </a:lvl1pPr>
          </a:lstStyle>
          <a:p>
            <a:fld id="{773D2B5A-127B-4A79-B622-DE2678DB0028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MS PGothic" pitchFamily="34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11696F-04B6-49AA-B140-545CB2550AFB}" type="slidenum">
              <a:rPr lang="en-US"/>
              <a:pPr/>
              <a:t>1</a:t>
            </a:fld>
            <a:endParaRPr 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FDBB35-37B9-472C-A27B-63BD29752EDC}" type="slidenum">
              <a:rPr lang="en-US"/>
              <a:pPr/>
              <a:t>2</a:t>
            </a:fld>
            <a:endParaRPr lang="en-US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202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203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-105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fld id="{53BAE915-FCA2-4840-BFF8-227AE79C84E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92E6C0-ECA6-4363-83E7-C562EF72D27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A07A52-E527-4D66-B03C-D58BEA18310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32782E-FF1F-4560-AC50-1CAE98B3B38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C55563-1E32-4B8E-A722-8CE92AF2054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844B0-8D94-4A28-B5A8-BF41D149D6C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18AD43-51A8-434E-9BF4-A0E7D4CF83A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BDC8A1-AD67-41EF-9F35-B5DD47D2276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7D734-507E-4DE2-8978-98BB4600CDC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BB0070-342C-4487-9254-C9AC675AA6E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957D51-68C0-4266-8C28-0E38AA21DDB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A9DC3B-7880-4A99-8402-2197D3AA5FB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1038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8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3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1034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80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181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3182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C472EC01-B2C2-462E-9C18-2F0C31B28DA5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pitchFamily="-105" charset="-128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MS PGothic" pitchFamily="34" charset="-128"/>
          <a:cs typeface="ＭＳ Ｐゴシック" pitchFamily="-105" charset="-128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MS PGothic" pitchFamily="34" charset="-128"/>
          <a:cs typeface="ＭＳ Ｐゴシック" pitchFamily="-105" charset="-128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MS PGothic" pitchFamily="34" charset="-128"/>
          <a:cs typeface="ＭＳ Ｐゴシック" pitchFamily="-105" charset="-128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MS PGothic" pitchFamily="34" charset="-128"/>
          <a:cs typeface="ＭＳ Ｐゴシック" pitchFamily="-105" charset="-128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667000"/>
            <a:ext cx="7162800" cy="2994025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400" smtClean="0">
                <a:solidFill>
                  <a:srgbClr val="FF0066"/>
                </a:solidFill>
              </a:rPr>
              <a:t>Interrupt Handling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400" smtClean="0">
                <a:solidFill>
                  <a:srgbClr val="FF0066"/>
                </a:solidFill>
              </a:rPr>
              <a:t>by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400" smtClean="0">
                <a:solidFill>
                  <a:srgbClr val="FF0066"/>
                </a:solidFill>
              </a:rPr>
              <a:t>Euripides Montagne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400" smtClean="0">
                <a:solidFill>
                  <a:srgbClr val="FF0066"/>
                </a:solidFill>
              </a:rPr>
              <a:t>University of Central Florida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AD8798-06D5-4AEA-8A4D-A478A078C366}" type="slidenum">
              <a:rPr lang="en-US"/>
              <a:pPr/>
              <a:t>10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2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3886200" cy="3881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To transfer information from a memory location to the register MDR, we use: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</a:t>
            </a:r>
            <a:r>
              <a:rPr lang="en-US" sz="2400" smtClean="0">
                <a:solidFill>
                  <a:schemeClr val="folHlink"/>
                </a:solidFill>
              </a:rPr>
              <a:t>MDR</a:t>
            </a:r>
            <a:r>
              <a:rPr lang="en-US" sz="2400" smtClean="0">
                <a:solidFill>
                  <a:schemeClr val="folHlink"/>
                </a:solidFill>
                <a:sym typeface="Wingdings" pitchFamily="2" charset="2"/>
              </a:rPr>
              <a:t>MEM[MAR]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solidFill>
                <a:schemeClr val="folHlink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ym typeface="Wingdings" pitchFamily="2" charset="2"/>
              </a:rPr>
              <a:t>The address of the memory location has been stored previously into the MAR register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6362700" y="2209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362700" y="27559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6362700" y="47005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4652963" y="47005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6019800" y="3352800"/>
            <a:ext cx="2057400" cy="762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27659" name="Line 13"/>
          <p:cNvSpPr>
            <a:spLocks noChangeShapeType="1"/>
          </p:cNvSpPr>
          <p:nvPr/>
        </p:nvSpPr>
        <p:spPr bwMode="auto">
          <a:xfrm>
            <a:off x="7061200" y="3060700"/>
            <a:ext cx="0" cy="303213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0" name="Line 14"/>
          <p:cNvSpPr>
            <a:spLocks noChangeShapeType="1"/>
          </p:cNvSpPr>
          <p:nvPr/>
        </p:nvSpPr>
        <p:spPr bwMode="auto">
          <a:xfrm>
            <a:off x="7061200" y="25130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1" name="Line 15"/>
          <p:cNvSpPr>
            <a:spLocks noChangeShapeType="1"/>
          </p:cNvSpPr>
          <p:nvPr/>
        </p:nvSpPr>
        <p:spPr bwMode="auto">
          <a:xfrm flipV="1">
            <a:off x="5197475" y="2332038"/>
            <a:ext cx="0" cy="2368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2" name="Line 16"/>
          <p:cNvSpPr>
            <a:spLocks noChangeShapeType="1"/>
          </p:cNvSpPr>
          <p:nvPr/>
        </p:nvSpPr>
        <p:spPr bwMode="auto">
          <a:xfrm>
            <a:off x="5197475" y="23320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3" name="Line 17"/>
          <p:cNvSpPr>
            <a:spLocks noChangeShapeType="1"/>
          </p:cNvSpPr>
          <p:nvPr/>
        </p:nvSpPr>
        <p:spPr bwMode="auto">
          <a:xfrm>
            <a:off x="5197475" y="29384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4" name="Line 18"/>
          <p:cNvSpPr>
            <a:spLocks noChangeShapeType="1"/>
          </p:cNvSpPr>
          <p:nvPr/>
        </p:nvSpPr>
        <p:spPr bwMode="auto">
          <a:xfrm flipH="1" flipV="1">
            <a:off x="5973763" y="48815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5" name="AutoShape 19"/>
          <p:cNvSpPr>
            <a:spLocks noChangeArrowheads="1"/>
          </p:cNvSpPr>
          <p:nvPr/>
        </p:nvSpPr>
        <p:spPr bwMode="auto">
          <a:xfrm>
            <a:off x="7239000" y="54102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27666" name="Line 20"/>
          <p:cNvSpPr>
            <a:spLocks noChangeShapeType="1"/>
          </p:cNvSpPr>
          <p:nvPr/>
        </p:nvSpPr>
        <p:spPr bwMode="auto">
          <a:xfrm>
            <a:off x="7916863" y="61579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7" name="Line 21"/>
          <p:cNvSpPr>
            <a:spLocks noChangeShapeType="1"/>
          </p:cNvSpPr>
          <p:nvPr/>
        </p:nvSpPr>
        <p:spPr bwMode="auto">
          <a:xfrm>
            <a:off x="7683500" y="54292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8" name="Line 22"/>
          <p:cNvSpPr>
            <a:spLocks noChangeShapeType="1"/>
          </p:cNvSpPr>
          <p:nvPr/>
        </p:nvSpPr>
        <p:spPr bwMode="auto">
          <a:xfrm flipH="1">
            <a:off x="7916863" y="54292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9" name="Line 23"/>
          <p:cNvSpPr>
            <a:spLocks noChangeShapeType="1"/>
          </p:cNvSpPr>
          <p:nvPr/>
        </p:nvSpPr>
        <p:spPr bwMode="auto">
          <a:xfrm>
            <a:off x="7450138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0" name="Line 24"/>
          <p:cNvSpPr>
            <a:spLocks noChangeShapeType="1"/>
          </p:cNvSpPr>
          <p:nvPr/>
        </p:nvSpPr>
        <p:spPr bwMode="auto">
          <a:xfrm>
            <a:off x="8382000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1" name="AutoShape 25"/>
          <p:cNvSpPr>
            <a:spLocks noChangeArrowheads="1"/>
          </p:cNvSpPr>
          <p:nvPr/>
        </p:nvSpPr>
        <p:spPr bwMode="auto">
          <a:xfrm rot="10800000">
            <a:off x="4419600" y="52578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27672" name="Line 26"/>
          <p:cNvSpPr>
            <a:spLocks noChangeShapeType="1"/>
          </p:cNvSpPr>
          <p:nvPr/>
        </p:nvSpPr>
        <p:spPr bwMode="auto">
          <a:xfrm>
            <a:off x="4964113" y="47005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3" name="Line 27"/>
          <p:cNvSpPr>
            <a:spLocks noChangeShapeType="1"/>
          </p:cNvSpPr>
          <p:nvPr/>
        </p:nvSpPr>
        <p:spPr bwMode="auto">
          <a:xfrm flipH="1">
            <a:off x="4808538" y="50038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4" name="Line 28"/>
          <p:cNvSpPr>
            <a:spLocks noChangeShapeType="1"/>
          </p:cNvSpPr>
          <p:nvPr/>
        </p:nvSpPr>
        <p:spPr bwMode="auto">
          <a:xfrm>
            <a:off x="5334000" y="5715000"/>
            <a:ext cx="17463" cy="139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5" name="Line 29"/>
          <p:cNvSpPr>
            <a:spLocks noChangeShapeType="1"/>
          </p:cNvSpPr>
          <p:nvPr/>
        </p:nvSpPr>
        <p:spPr bwMode="auto">
          <a:xfrm flipV="1">
            <a:off x="5351463" y="5854700"/>
            <a:ext cx="2020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6" name="Line 30"/>
          <p:cNvSpPr>
            <a:spLocks noChangeShapeType="1"/>
          </p:cNvSpPr>
          <p:nvPr/>
        </p:nvSpPr>
        <p:spPr bwMode="auto">
          <a:xfrm>
            <a:off x="5119688" y="5672138"/>
            <a:ext cx="4762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7" name="Line 31"/>
          <p:cNvSpPr>
            <a:spLocks noChangeShapeType="1"/>
          </p:cNvSpPr>
          <p:nvPr/>
        </p:nvSpPr>
        <p:spPr bwMode="auto">
          <a:xfrm flipV="1">
            <a:off x="5124450" y="6037263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8" name="Line 32"/>
          <p:cNvSpPr>
            <a:spLocks noChangeShapeType="1"/>
          </p:cNvSpPr>
          <p:nvPr/>
        </p:nvSpPr>
        <p:spPr bwMode="auto">
          <a:xfrm>
            <a:off x="7650163" y="48990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9" name="Line 33"/>
          <p:cNvSpPr>
            <a:spLocks noChangeShapeType="1"/>
          </p:cNvSpPr>
          <p:nvPr/>
        </p:nvSpPr>
        <p:spPr bwMode="auto">
          <a:xfrm flipH="1">
            <a:off x="7551738" y="48990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80" name="Text Box 34"/>
          <p:cNvSpPr txBox="1">
            <a:spLocks noChangeArrowheads="1"/>
          </p:cNvSpPr>
          <p:nvPr/>
        </p:nvSpPr>
        <p:spPr bwMode="auto">
          <a:xfrm>
            <a:off x="4724400" y="53340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27681" name="Rectangle 36"/>
          <p:cNvSpPr>
            <a:spLocks noChangeArrowheads="1"/>
          </p:cNvSpPr>
          <p:nvPr/>
        </p:nvSpPr>
        <p:spPr bwMode="auto">
          <a:xfrm>
            <a:off x="8134350" y="4724400"/>
            <a:ext cx="1009650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27682" name="Line 39"/>
          <p:cNvSpPr>
            <a:spLocks noChangeShapeType="1"/>
          </p:cNvSpPr>
          <p:nvPr/>
        </p:nvSpPr>
        <p:spPr bwMode="auto">
          <a:xfrm flipV="1">
            <a:off x="7086600" y="3886200"/>
            <a:ext cx="0" cy="762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83" name="Line 40"/>
          <p:cNvSpPr>
            <a:spLocks noChangeShapeType="1"/>
          </p:cNvSpPr>
          <p:nvPr/>
        </p:nvSpPr>
        <p:spPr bwMode="auto">
          <a:xfrm>
            <a:off x="7086600" y="43434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84" name="Rectangle 41"/>
          <p:cNvSpPr>
            <a:spLocks noChangeArrowheads="1"/>
          </p:cNvSpPr>
          <p:nvPr/>
        </p:nvSpPr>
        <p:spPr bwMode="auto">
          <a:xfrm>
            <a:off x="6019800" y="3733800"/>
            <a:ext cx="2057400" cy="1524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5" name="Line 42"/>
          <p:cNvSpPr>
            <a:spLocks noChangeShapeType="1"/>
          </p:cNvSpPr>
          <p:nvPr/>
        </p:nvSpPr>
        <p:spPr bwMode="auto">
          <a:xfrm flipH="1">
            <a:off x="8077200" y="3733800"/>
            <a:ext cx="3810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86" name="Text Box 43"/>
          <p:cNvSpPr txBox="1">
            <a:spLocks noChangeArrowheads="1"/>
          </p:cNvSpPr>
          <p:nvPr/>
        </p:nvSpPr>
        <p:spPr bwMode="auto">
          <a:xfrm>
            <a:off x="8458200" y="35052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MAR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BE552C-10C8-47E9-A304-4D8F4140166A}" type="slidenum">
              <a:rPr lang="en-US"/>
              <a:pPr/>
              <a:t>11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3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transfer information from the MDR register to a memory location, we use: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</a:t>
            </a:r>
            <a:r>
              <a:rPr lang="en-US" smtClean="0">
                <a:solidFill>
                  <a:schemeClr val="folHlink"/>
                </a:solidFill>
              </a:rPr>
              <a:t>MEM [MAR] </a:t>
            </a:r>
            <a:r>
              <a:rPr lang="en-US" smtClean="0">
                <a:solidFill>
                  <a:schemeClr val="folHlink"/>
                </a:solidFill>
                <a:sym typeface="Wingdings" pitchFamily="2" charset="2"/>
              </a:rPr>
              <a:t>MDR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folHlink"/>
                </a:solidFill>
                <a:sym typeface="Wingdings" pitchFamily="2" charset="2"/>
              </a:rPr>
              <a:t>	</a:t>
            </a:r>
            <a:r>
              <a:rPr lang="en-US" sz="1600" smtClean="0">
                <a:sym typeface="Wingdings" pitchFamily="2" charset="2"/>
              </a:rPr>
              <a:t>*see previous slide for diagram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The address of the memory location has been previously stored into the MAR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892296-01A8-4935-AE0B-8941DFCFDB69}" type="slidenum">
              <a:rPr lang="en-US"/>
              <a:pPr/>
              <a:t>12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Instruction Register Properties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Instruction Register (IR) has two fields: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Operation (OP) and the ADDRESS.</a:t>
            </a:r>
          </a:p>
          <a:p>
            <a:pPr eaLnBrk="1" hangingPunct="1"/>
            <a:r>
              <a:rPr lang="en-US" smtClean="0"/>
              <a:t>These fields can be accessed using the selector operator </a:t>
            </a:r>
            <a:r>
              <a:rPr lang="ja-JP" altLang="en-US" smtClean="0"/>
              <a:t>“</a:t>
            </a:r>
            <a:r>
              <a:rPr lang="en-US" altLang="ja-JP" sz="4400" b="1" smtClean="0"/>
              <a:t>.</a:t>
            </a:r>
            <a:r>
              <a:rPr lang="ja-JP" altLang="en-US" smtClean="0"/>
              <a:t>”</a:t>
            </a:r>
            <a:endParaRPr lang="en-US" altLang="ja-JP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B8ADD-6939-47AE-84E2-98AA4E1F74EB}" type="slidenum">
              <a:rPr lang="en-US"/>
              <a:pPr/>
              <a:t>13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4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operation field of the IR register is sent to the DECODER as: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		</a:t>
            </a:r>
            <a:r>
              <a:rPr lang="en-US" sz="2800" smtClean="0">
                <a:solidFill>
                  <a:schemeClr val="folHlink"/>
                </a:solidFill>
              </a:rPr>
              <a:t>DECODER</a:t>
            </a:r>
            <a:r>
              <a:rPr lang="en-US" sz="2800" smtClean="0">
                <a:solidFill>
                  <a:schemeClr val="folHlink"/>
                </a:solidFill>
                <a:sym typeface="Wingdings" pitchFamily="2" charset="2"/>
              </a:rPr>
              <a:t>IR.OP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>
              <a:solidFill>
                <a:schemeClr val="folHlink"/>
              </a:solidFill>
            </a:endParaRPr>
          </a:p>
          <a:p>
            <a:pPr eaLnBrk="1" hangingPunct="1"/>
            <a:r>
              <a:rPr lang="en-US" sz="2800" smtClean="0"/>
              <a:t>The Operation portion of the field is accessed as IR.OP</a:t>
            </a:r>
          </a:p>
          <a:p>
            <a:pPr eaLnBrk="1" hangingPunct="1"/>
            <a:r>
              <a:rPr lang="en-US" sz="2800" smtClean="0"/>
              <a:t>DECODER: </a:t>
            </a:r>
            <a:r>
              <a:rPr lang="en-US" sz="2800" smtClean="0">
                <a:sym typeface="Wingdings" pitchFamily="2" charset="2"/>
              </a:rPr>
              <a:t>If the value of IR.OP==0, then the decoder can be set to execute the fetch cycle again.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5680F2-7A17-4D31-8411-0EFF6B685335}" type="slidenum">
              <a:rPr lang="en-US"/>
              <a:pPr/>
              <a:t>14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4 Cont</a:t>
            </a:r>
            <a:r>
              <a:rPr lang="en-US" smtClean="0"/>
              <a:t>.</a:t>
            </a:r>
          </a:p>
        </p:txBody>
      </p:sp>
      <p:sp>
        <p:nvSpPr>
          <p:cNvPr id="31749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3381375" cy="3881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chemeClr val="folHlink"/>
                </a:solidFill>
              </a:rPr>
              <a:t>DECODER</a:t>
            </a:r>
            <a:r>
              <a:rPr lang="en-US" sz="2800" smtClean="0">
                <a:solidFill>
                  <a:schemeClr val="folHlink"/>
                </a:solidFill>
                <a:sym typeface="Wingdings" pitchFamily="2" charset="2"/>
              </a:rPr>
              <a:t>IR.OP</a:t>
            </a:r>
          </a:p>
          <a:p>
            <a:pPr eaLnBrk="1" hangingPunct="1"/>
            <a:endParaRPr lang="en-US" sz="2800" smtClean="0"/>
          </a:p>
        </p:txBody>
      </p:sp>
      <p:sp>
        <p:nvSpPr>
          <p:cNvPr id="31750" name="Line 3"/>
          <p:cNvSpPr>
            <a:spLocks noChangeShapeType="1"/>
          </p:cNvSpPr>
          <p:nvPr/>
        </p:nvSpPr>
        <p:spPr bwMode="auto">
          <a:xfrm flipV="1">
            <a:off x="7061200" y="40322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1" name="Rectangle 4"/>
          <p:cNvSpPr>
            <a:spLocks noChangeArrowheads="1"/>
          </p:cNvSpPr>
          <p:nvPr/>
        </p:nvSpPr>
        <p:spPr bwMode="auto">
          <a:xfrm>
            <a:off x="6362700" y="2209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31752" name="Rectangle 5"/>
          <p:cNvSpPr>
            <a:spLocks noChangeArrowheads="1"/>
          </p:cNvSpPr>
          <p:nvPr/>
        </p:nvSpPr>
        <p:spPr bwMode="auto">
          <a:xfrm>
            <a:off x="6362700" y="27559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31753" name="Rectangle 6"/>
          <p:cNvSpPr>
            <a:spLocks noChangeArrowheads="1"/>
          </p:cNvSpPr>
          <p:nvPr/>
        </p:nvSpPr>
        <p:spPr bwMode="auto">
          <a:xfrm>
            <a:off x="6362700" y="47005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31754" name="Rectangle 7"/>
          <p:cNvSpPr>
            <a:spLocks noChangeArrowheads="1"/>
          </p:cNvSpPr>
          <p:nvPr/>
        </p:nvSpPr>
        <p:spPr bwMode="auto">
          <a:xfrm>
            <a:off x="4652963" y="47005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31755" name="Rectangle 8"/>
          <p:cNvSpPr>
            <a:spLocks noChangeArrowheads="1"/>
          </p:cNvSpPr>
          <p:nvPr/>
        </p:nvSpPr>
        <p:spPr bwMode="auto">
          <a:xfrm>
            <a:off x="6019800" y="3352800"/>
            <a:ext cx="2057400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31756" name="Line 9"/>
          <p:cNvSpPr>
            <a:spLocks noChangeShapeType="1"/>
          </p:cNvSpPr>
          <p:nvPr/>
        </p:nvSpPr>
        <p:spPr bwMode="auto">
          <a:xfrm>
            <a:off x="7061200" y="3060700"/>
            <a:ext cx="25400" cy="368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7" name="Line 10"/>
          <p:cNvSpPr>
            <a:spLocks noChangeShapeType="1"/>
          </p:cNvSpPr>
          <p:nvPr/>
        </p:nvSpPr>
        <p:spPr bwMode="auto">
          <a:xfrm>
            <a:off x="7061200" y="25130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8" name="Line 11"/>
          <p:cNvSpPr>
            <a:spLocks noChangeShapeType="1"/>
          </p:cNvSpPr>
          <p:nvPr/>
        </p:nvSpPr>
        <p:spPr bwMode="auto">
          <a:xfrm flipV="1">
            <a:off x="5197475" y="2332038"/>
            <a:ext cx="0" cy="2368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9" name="Line 12"/>
          <p:cNvSpPr>
            <a:spLocks noChangeShapeType="1"/>
          </p:cNvSpPr>
          <p:nvPr/>
        </p:nvSpPr>
        <p:spPr bwMode="auto">
          <a:xfrm>
            <a:off x="5197475" y="23320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0" name="Line 13"/>
          <p:cNvSpPr>
            <a:spLocks noChangeShapeType="1"/>
          </p:cNvSpPr>
          <p:nvPr/>
        </p:nvSpPr>
        <p:spPr bwMode="auto">
          <a:xfrm>
            <a:off x="5197475" y="29384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1" name="Line 14"/>
          <p:cNvSpPr>
            <a:spLocks noChangeShapeType="1"/>
          </p:cNvSpPr>
          <p:nvPr/>
        </p:nvSpPr>
        <p:spPr bwMode="auto">
          <a:xfrm flipH="1" flipV="1">
            <a:off x="5973763" y="48815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2" name="AutoShape 15"/>
          <p:cNvSpPr>
            <a:spLocks noChangeArrowheads="1"/>
          </p:cNvSpPr>
          <p:nvPr/>
        </p:nvSpPr>
        <p:spPr bwMode="auto">
          <a:xfrm>
            <a:off x="7239000" y="54102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31763" name="Line 16"/>
          <p:cNvSpPr>
            <a:spLocks noChangeShapeType="1"/>
          </p:cNvSpPr>
          <p:nvPr/>
        </p:nvSpPr>
        <p:spPr bwMode="auto">
          <a:xfrm>
            <a:off x="7916863" y="61579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4" name="Line 17"/>
          <p:cNvSpPr>
            <a:spLocks noChangeShapeType="1"/>
          </p:cNvSpPr>
          <p:nvPr/>
        </p:nvSpPr>
        <p:spPr bwMode="auto">
          <a:xfrm>
            <a:off x="7683500" y="54292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5" name="Line 18"/>
          <p:cNvSpPr>
            <a:spLocks noChangeShapeType="1"/>
          </p:cNvSpPr>
          <p:nvPr/>
        </p:nvSpPr>
        <p:spPr bwMode="auto">
          <a:xfrm flipH="1">
            <a:off x="7916863" y="54292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6" name="Line 19"/>
          <p:cNvSpPr>
            <a:spLocks noChangeShapeType="1"/>
          </p:cNvSpPr>
          <p:nvPr/>
        </p:nvSpPr>
        <p:spPr bwMode="auto">
          <a:xfrm>
            <a:off x="7450138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7" name="Line 20"/>
          <p:cNvSpPr>
            <a:spLocks noChangeShapeType="1"/>
          </p:cNvSpPr>
          <p:nvPr/>
        </p:nvSpPr>
        <p:spPr bwMode="auto">
          <a:xfrm>
            <a:off x="8382000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8" name="AutoShape 21"/>
          <p:cNvSpPr>
            <a:spLocks noChangeArrowheads="1"/>
          </p:cNvSpPr>
          <p:nvPr/>
        </p:nvSpPr>
        <p:spPr bwMode="auto">
          <a:xfrm rot="10800000">
            <a:off x="4419600" y="52578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31769" name="Line 22"/>
          <p:cNvSpPr>
            <a:spLocks noChangeShapeType="1"/>
          </p:cNvSpPr>
          <p:nvPr/>
        </p:nvSpPr>
        <p:spPr bwMode="auto">
          <a:xfrm>
            <a:off x="4964113" y="47005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0" name="Line 23"/>
          <p:cNvSpPr>
            <a:spLocks noChangeShapeType="1"/>
          </p:cNvSpPr>
          <p:nvPr/>
        </p:nvSpPr>
        <p:spPr bwMode="auto">
          <a:xfrm flipH="1">
            <a:off x="4808538" y="5003800"/>
            <a:ext cx="0" cy="242888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1" name="Line 24"/>
          <p:cNvSpPr>
            <a:spLocks noChangeShapeType="1"/>
          </p:cNvSpPr>
          <p:nvPr/>
        </p:nvSpPr>
        <p:spPr bwMode="auto">
          <a:xfrm>
            <a:off x="5334000" y="5715000"/>
            <a:ext cx="17463" cy="139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2" name="Line 25"/>
          <p:cNvSpPr>
            <a:spLocks noChangeShapeType="1"/>
          </p:cNvSpPr>
          <p:nvPr/>
        </p:nvSpPr>
        <p:spPr bwMode="auto">
          <a:xfrm flipV="1">
            <a:off x="5351463" y="5854700"/>
            <a:ext cx="2020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3" name="Line 26"/>
          <p:cNvSpPr>
            <a:spLocks noChangeShapeType="1"/>
          </p:cNvSpPr>
          <p:nvPr/>
        </p:nvSpPr>
        <p:spPr bwMode="auto">
          <a:xfrm>
            <a:off x="5119688" y="5672138"/>
            <a:ext cx="4762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4" name="Line 27"/>
          <p:cNvSpPr>
            <a:spLocks noChangeShapeType="1"/>
          </p:cNvSpPr>
          <p:nvPr/>
        </p:nvSpPr>
        <p:spPr bwMode="auto">
          <a:xfrm flipV="1">
            <a:off x="5124450" y="6037263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5" name="Line 28"/>
          <p:cNvSpPr>
            <a:spLocks noChangeShapeType="1"/>
          </p:cNvSpPr>
          <p:nvPr/>
        </p:nvSpPr>
        <p:spPr bwMode="auto">
          <a:xfrm>
            <a:off x="7650163" y="48990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6" name="Line 29"/>
          <p:cNvSpPr>
            <a:spLocks noChangeShapeType="1"/>
          </p:cNvSpPr>
          <p:nvPr/>
        </p:nvSpPr>
        <p:spPr bwMode="auto">
          <a:xfrm flipH="1">
            <a:off x="7551738" y="48990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7" name="Text Box 30"/>
          <p:cNvSpPr txBox="1">
            <a:spLocks noChangeArrowheads="1"/>
          </p:cNvSpPr>
          <p:nvPr/>
        </p:nvSpPr>
        <p:spPr bwMode="auto">
          <a:xfrm>
            <a:off x="4724400" y="53340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31778" name="Rectangle 31"/>
          <p:cNvSpPr>
            <a:spLocks noChangeArrowheads="1"/>
          </p:cNvSpPr>
          <p:nvPr/>
        </p:nvSpPr>
        <p:spPr bwMode="auto">
          <a:xfrm>
            <a:off x="8134350" y="4724400"/>
            <a:ext cx="100965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31779" name="Line 32"/>
          <p:cNvSpPr>
            <a:spLocks noChangeShapeType="1"/>
          </p:cNvSpPr>
          <p:nvPr/>
        </p:nvSpPr>
        <p:spPr bwMode="auto">
          <a:xfrm flipV="1">
            <a:off x="7086600" y="411480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80" name="Line 33"/>
          <p:cNvSpPr>
            <a:spLocks noChangeShapeType="1"/>
          </p:cNvSpPr>
          <p:nvPr/>
        </p:nvSpPr>
        <p:spPr bwMode="auto">
          <a:xfrm>
            <a:off x="7086600" y="43434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FA4234-AA02-46FF-9F71-77047226D7BD}" type="slidenum">
              <a:rPr lang="en-US"/>
              <a:pPr/>
              <a:t>15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Instruction Cycle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instruction cycle has 2 components.</a:t>
            </a:r>
          </a:p>
          <a:p>
            <a:pPr eaLnBrk="1" hangingPunct="1"/>
            <a:r>
              <a:rPr lang="en-US" smtClean="0"/>
              <a:t>Fetch cycle retrieves the instruction from memory.</a:t>
            </a:r>
          </a:p>
          <a:p>
            <a:pPr eaLnBrk="1" hangingPunct="1"/>
            <a:r>
              <a:rPr lang="en-US" smtClean="0"/>
              <a:t>Execution cycle carries out the instruction loaded previously.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37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EC2AA6-2BFB-4CE1-9EDD-BE9E01570789}" type="slidenum">
              <a:rPr lang="en-US"/>
              <a:pPr/>
              <a:t>16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00 Fetch Cycle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1.MAR </a:t>
            </a:r>
            <a:r>
              <a:rPr lang="en-US" smtClean="0">
                <a:sym typeface="Wingdings" pitchFamily="2" charset="2"/>
              </a:rPr>
              <a:t>PC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2.MDR MEM[MAR]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3.IR MDR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4.PC PC+1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5.DECODER IR.OP</a:t>
            </a:r>
          </a:p>
        </p:txBody>
      </p:sp>
      <p:sp>
        <p:nvSpPr>
          <p:cNvPr id="3379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en-US" sz="2400" smtClean="0"/>
              <a:t>1.Copy contents of PC into MAR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z="2400" smtClean="0"/>
              <a:t>Load content of memory location into MDR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z="2400" smtClean="0"/>
              <a:t>Copy value stored in MDR into IR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z="2400" smtClean="0"/>
              <a:t>Increment PC register</a:t>
            </a:r>
          </a:p>
          <a:p>
            <a:pPr marL="533400" indent="-533400" eaLnBrk="1" hangingPunct="1">
              <a:buFont typeface="Wingdings" pitchFamily="2" charset="2"/>
              <a:buAutoNum type="arabicPeriod" startAt="2"/>
            </a:pPr>
            <a:r>
              <a:rPr lang="en-US" sz="2400" smtClean="0"/>
              <a:t>Select Instruction to be executed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481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48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F4BDA0-C66A-4191-A5A7-1D6628E09C1F}" type="slidenum">
              <a:rPr lang="en-US"/>
              <a:pPr/>
              <a:t>17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Execution:  01 LOAD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MAR </a:t>
            </a:r>
            <a:r>
              <a:rPr lang="en-US" smtClean="0">
                <a:sym typeface="Wingdings" pitchFamily="2" charset="2"/>
              </a:rPr>
              <a:t>IR.ADDR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MDR MEM[MAR]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A MDR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DECODER 00</a:t>
            </a:r>
          </a:p>
        </p:txBody>
      </p:sp>
      <p:sp>
        <p:nvSpPr>
          <p:cNvPr id="3482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Copy the IR address value field into MAR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Load the content of a memory location into MDR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Copy content of MDR into A register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Set Decoder to execute Fetch Cycle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58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6724C6-A768-4EF3-9C9B-2E018DC3581F}" type="slidenum">
              <a:rPr lang="en-US"/>
              <a:pPr/>
              <a:t>18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Execution:  02 ADD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MAR </a:t>
            </a:r>
            <a:r>
              <a:rPr lang="en-US" smtClean="0">
                <a:sym typeface="Wingdings" pitchFamily="2" charset="2"/>
              </a:rPr>
              <a:t>IR.ADDR 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MDR MEM[MAR]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A A + MDR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DECODER 00</a:t>
            </a:r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Copy the IR address value field into MAR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Load content of memory location to MDR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Add contents of MDR and A register and store result into A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400" smtClean="0"/>
              <a:t>Set Decoder to execute Fetch cycle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686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68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B9B119-8C95-47E3-ABF0-F0621B191FA2}" type="slidenum">
              <a:rPr lang="en-US"/>
              <a:pPr/>
              <a:t>19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Execution:  03 STORE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MAR </a:t>
            </a:r>
            <a:r>
              <a:rPr lang="en-US" smtClean="0">
                <a:sym typeface="Wingdings" pitchFamily="2" charset="2"/>
              </a:rPr>
              <a:t>IR.ADDR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MDR A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MEM[MAR] MDR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>
                <a:sym typeface="Wingdings" pitchFamily="2" charset="2"/>
              </a:rPr>
              <a:t>DECODER 00</a:t>
            </a:r>
          </a:p>
        </p:txBody>
      </p:sp>
      <p:sp>
        <p:nvSpPr>
          <p:cNvPr id="3687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Copy the IR address value field into MAR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Copy A register contents into MDR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Copy content of MDR into a memory location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mtClean="0"/>
              <a:t>Set Decoder to execute fetch cycle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C7A105-F8AF-4645-8BDF-54374B76B175}" type="slidenum">
              <a:rPr lang="en-US"/>
              <a:pPr/>
              <a:t>2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Outline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The structure of a tiny computer.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A program as an isolated system.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The interrupt mechanism.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The hardware/software interface.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Interrupt Types.</a:t>
            </a:r>
          </a:p>
          <a:p>
            <a:pPr marL="457200" indent="-457200">
              <a:spcBef>
                <a:spcPct val="50000"/>
              </a:spcBef>
            </a:pPr>
            <a:endParaRPr lang="en-US" sz="2800"/>
          </a:p>
          <a:p>
            <a:pPr marL="457200" indent="-45720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78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6F2F47-3AE4-4386-B6CF-1BDBB4C4D409}" type="slidenum">
              <a:rPr lang="en-US"/>
              <a:pPr/>
              <a:t>20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Execution:  04 END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1.  STOP</a:t>
            </a:r>
          </a:p>
        </p:txBody>
      </p:sp>
      <p:sp>
        <p:nvSpPr>
          <p:cNvPr id="3789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1.  Program ends normally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891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374B86-DA13-46C9-94DA-1C21486DCC27}" type="slidenum">
              <a:rPr lang="en-US"/>
              <a:pPr/>
              <a:t>21</a:t>
            </a:fld>
            <a:endParaRPr lang="en-US"/>
          </a:p>
        </p:txBody>
      </p:sp>
      <p:sp>
        <p:nvSpPr>
          <p:cNvPr id="38916" name="Rectangle 1026"/>
          <p:cNvSpPr>
            <a:spLocks noChangeArrowheads="1"/>
          </p:cNvSpPr>
          <p:nvPr/>
        </p:nvSpPr>
        <p:spPr bwMode="auto">
          <a:xfrm>
            <a:off x="838200" y="2209800"/>
            <a:ext cx="3902075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00 </a:t>
            </a:r>
            <a:r>
              <a:rPr lang="en-US" sz="2000" b="1" u="sng"/>
              <a:t>Fetch </a:t>
            </a:r>
            <a:r>
              <a:rPr lang="en-US" sz="2000" b="1"/>
              <a:t>(hidden instruction)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MAR </a:t>
            </a:r>
            <a:r>
              <a:rPr lang="en-US" sz="2000" b="1">
                <a:sym typeface="Wingdings" pitchFamily="2" charset="2"/>
              </a:rPr>
              <a:t>PC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MDR MEM[MAR]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IR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PC PC+1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DECODER IR.OP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FF0066"/>
                </a:solidFill>
                <a:sym typeface="Wingdings" pitchFamily="2" charset="2"/>
              </a:rPr>
              <a:t>02 </a:t>
            </a:r>
            <a:r>
              <a:rPr lang="en-US" sz="2000" b="1" u="sng">
                <a:solidFill>
                  <a:srgbClr val="FF0066"/>
                </a:solidFill>
                <a:sym typeface="Wingdings" pitchFamily="2" charset="2"/>
              </a:rPr>
              <a:t>Add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MAR</a:t>
            </a:r>
            <a:r>
              <a:rPr lang="en-US" sz="2000" b="1">
                <a:sym typeface="Wingdings" pitchFamily="2" charset="2"/>
              </a:rPr>
              <a:t>IR.Address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MDR MEM[MAR]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A  A + MDR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DECODER 00</a:t>
            </a:r>
          </a:p>
        </p:txBody>
      </p:sp>
      <p:sp>
        <p:nvSpPr>
          <p:cNvPr id="38917" name="Rectangle 1027"/>
          <p:cNvSpPr>
            <a:spLocks noChangeArrowheads="1"/>
          </p:cNvSpPr>
          <p:nvPr/>
        </p:nvSpPr>
        <p:spPr bwMode="auto">
          <a:xfrm>
            <a:off x="4876800" y="2133600"/>
            <a:ext cx="3903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FF0066"/>
                </a:solidFill>
              </a:rPr>
              <a:t>01 </a:t>
            </a:r>
            <a:r>
              <a:rPr lang="en-US" sz="2000" b="1" u="sng">
                <a:solidFill>
                  <a:srgbClr val="FF0066"/>
                </a:solidFill>
              </a:rPr>
              <a:t>Load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003366"/>
                </a:solidFill>
              </a:rPr>
              <a:t>	MAR</a:t>
            </a:r>
            <a:r>
              <a:rPr lang="en-US" sz="2000" b="1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 b="1">
                <a:solidFill>
                  <a:srgbClr val="003366"/>
                </a:solidFill>
              </a:rPr>
              <a:t>IR.Address</a:t>
            </a:r>
            <a:endParaRPr lang="en-US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MDR </a:t>
            </a:r>
            <a:r>
              <a:rPr lang="en-US" sz="2000" b="1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 b="1">
                <a:solidFill>
                  <a:srgbClr val="003366"/>
                </a:solidFill>
              </a:rPr>
              <a:t>MEM[MAR]</a:t>
            </a:r>
            <a:r>
              <a:rPr lang="en-US" sz="2000" b="1">
                <a:sym typeface="Wingdings" pitchFamily="2" charset="2"/>
              </a:rPr>
              <a:t> </a:t>
            </a:r>
            <a:endParaRPr lang="en-US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A </a:t>
            </a:r>
            <a:r>
              <a:rPr lang="en-US" sz="2000" b="1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 b="1"/>
              <a:t> 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DECODER</a:t>
            </a:r>
            <a:r>
              <a:rPr lang="en-US" sz="2000" b="1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00</a:t>
            </a:r>
            <a:endParaRPr lang="en-US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FF0066"/>
                </a:solidFill>
              </a:rPr>
              <a:t>03 </a:t>
            </a:r>
            <a:r>
              <a:rPr lang="en-US" sz="2000" b="1" u="sng">
                <a:solidFill>
                  <a:srgbClr val="FF0066"/>
                </a:solidFill>
              </a:rPr>
              <a:t>Store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	MAR</a:t>
            </a:r>
            <a:r>
              <a:rPr lang="en-US" sz="2000" b="1">
                <a:sym typeface="Wingdings" pitchFamily="2" charset="2"/>
              </a:rPr>
              <a:t>IR.Address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MDR A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MEM[MAR]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ym typeface="Wingdings" pitchFamily="2" charset="2"/>
              </a:rPr>
              <a:t>	DECODER 00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FF0066"/>
                </a:solidFill>
              </a:rPr>
              <a:t>04 </a:t>
            </a:r>
            <a:r>
              <a:rPr lang="en-US" sz="2000" b="1" u="sng">
                <a:solidFill>
                  <a:srgbClr val="FF0066"/>
                </a:solidFill>
              </a:rPr>
              <a:t>Stop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 </a:t>
            </a:r>
            <a:endParaRPr lang="en-US" sz="2000"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 b="1"/>
          </a:p>
        </p:txBody>
      </p:sp>
      <p:sp>
        <p:nvSpPr>
          <p:cNvPr id="38918" name="Rectangle 1028"/>
          <p:cNvSpPr>
            <a:spLocks noChangeArrowheads="1"/>
          </p:cNvSpPr>
          <p:nvPr/>
        </p:nvSpPr>
        <p:spPr bwMode="auto">
          <a:xfrm>
            <a:off x="2057400" y="838200"/>
            <a:ext cx="3238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8919" name="Rectangle 102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Instruction Set Architecture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FBEE9C-C4B3-4396-86A4-E9F8350458A4}" type="slidenum">
              <a:rPr lang="en-US"/>
              <a:pPr/>
              <a:t>22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One Address Architecture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instruction format of this one-address architecture is: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	operation&lt;address&gt;</a:t>
            </a:r>
          </a:p>
          <a:p>
            <a:pPr eaLnBrk="1" hangingPunct="1"/>
            <a:r>
              <a:rPr lang="en-US" smtClean="0"/>
              <a:t>Address are given in hexadecimal and are preceded by an </a:t>
            </a:r>
            <a:r>
              <a:rPr lang="ja-JP" altLang="en-US" smtClean="0"/>
              <a:t>“</a:t>
            </a:r>
            <a:r>
              <a:rPr lang="en-US" altLang="ja-JP" smtClean="0"/>
              <a:t>x</a:t>
            </a:r>
            <a:r>
              <a:rPr lang="ja-JP" altLang="en-US" smtClean="0"/>
              <a:t>”</a:t>
            </a:r>
            <a:r>
              <a:rPr lang="en-US" altLang="ja-JP" smtClean="0"/>
              <a:t>, for instance x56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189C61-8A88-44C8-905D-614757BBCE2D}" type="slidenum">
              <a:rPr lang="en-US"/>
              <a:pPr/>
              <a:t>23</a:t>
            </a:fld>
            <a:endParaRPr 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Example One-Address Program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Memory Address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x20		450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x21		300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x22		750 (after program execution)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x23 	Load &lt;x20&gt;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x24		Add &lt;x21&gt;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x25		Store&lt;x22&gt;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x26 	End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94D2F7-360F-4649-9A63-185511BB333E}" type="slidenum">
              <a:rPr lang="en-US"/>
              <a:pPr/>
              <a:t>24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Programs with Errors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 far, we have a computer that can execute programs free from errors.  </a:t>
            </a:r>
          </a:p>
          <a:p>
            <a:pPr eaLnBrk="1" hangingPunct="1"/>
            <a:r>
              <a:rPr lang="en-US" smtClean="0"/>
              <a:t>What would happen if an overflow occurred while executing an addition operation?</a:t>
            </a:r>
          </a:p>
          <a:p>
            <a:pPr eaLnBrk="1" hangingPunct="1"/>
            <a:r>
              <a:rPr lang="en-US" smtClean="0"/>
              <a:t>We need a mechanism to detect this type of event and take appropriate actions.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537467-2492-42D0-8D3A-2D86BBC2F80D}" type="slidenum">
              <a:rPr lang="en-US"/>
              <a:pPr/>
              <a:t>25</a:t>
            </a:fld>
            <a:endParaRPr 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Overflow Detection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flip/flop will be added to the ALU for detecting overflow</a:t>
            </a:r>
          </a:p>
          <a:p>
            <a:pPr eaLnBrk="1" hangingPunct="1"/>
            <a:r>
              <a:rPr lang="en-US" smtClean="0"/>
              <a:t>The Fetch/Execute cycle has to be extended to:  Fetch/Execute/Interrupt cycle.  </a:t>
            </a:r>
          </a:p>
          <a:p>
            <a:pPr eaLnBrk="1" hangingPunct="1"/>
            <a:r>
              <a:rPr lang="en-US" smtClean="0"/>
              <a:t>An abnormal end (ABEND) has to be indicated.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40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292B3F-337E-4075-AFD0-2C06F255FE7F}" type="slidenum">
              <a:rPr lang="en-US"/>
              <a:pPr/>
              <a:t>26</a:t>
            </a:fld>
            <a:endParaRPr lang="en-US"/>
          </a:p>
        </p:txBody>
      </p:sp>
      <p:sp>
        <p:nvSpPr>
          <p:cNvPr id="4403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378700" cy="1219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VN with Overflow Flip/Flop</a:t>
            </a:r>
          </a:p>
        </p:txBody>
      </p:sp>
      <p:sp>
        <p:nvSpPr>
          <p:cNvPr id="44037" name="Rectangle 1081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grpSp>
        <p:nvGrpSpPr>
          <p:cNvPr id="44038" name="Group 1126"/>
          <p:cNvGrpSpPr>
            <a:grpSpLocks/>
          </p:cNvGrpSpPr>
          <p:nvPr/>
        </p:nvGrpSpPr>
        <p:grpSpPr bwMode="auto">
          <a:xfrm>
            <a:off x="2057400" y="2133600"/>
            <a:ext cx="6192838" cy="4384675"/>
            <a:chOff x="1296" y="1344"/>
            <a:chExt cx="3901" cy="2762"/>
          </a:xfrm>
        </p:grpSpPr>
        <p:sp>
          <p:nvSpPr>
            <p:cNvPr id="44039" name="Line 1080"/>
            <p:cNvSpPr>
              <a:spLocks noChangeShapeType="1"/>
            </p:cNvSpPr>
            <p:nvPr/>
          </p:nvSpPr>
          <p:spPr bwMode="auto">
            <a:xfrm flipV="1">
              <a:off x="2960" y="244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0" name="Rectangle 1082"/>
            <p:cNvSpPr>
              <a:spLocks noChangeArrowheads="1"/>
            </p:cNvSpPr>
            <p:nvPr/>
          </p:nvSpPr>
          <p:spPr bwMode="auto">
            <a:xfrm>
              <a:off x="2520" y="1640"/>
              <a:ext cx="685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MAR</a:t>
              </a:r>
            </a:p>
          </p:txBody>
        </p:sp>
        <p:sp>
          <p:nvSpPr>
            <p:cNvPr id="44041" name="Rectangle 1083"/>
            <p:cNvSpPr>
              <a:spLocks noChangeArrowheads="1"/>
            </p:cNvSpPr>
            <p:nvPr/>
          </p:nvSpPr>
          <p:spPr bwMode="auto">
            <a:xfrm>
              <a:off x="3646" y="2865"/>
              <a:ext cx="636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A</a:t>
              </a:r>
            </a:p>
          </p:txBody>
        </p:sp>
        <p:sp>
          <p:nvSpPr>
            <p:cNvPr id="44042" name="Rectangle 1084"/>
            <p:cNvSpPr>
              <a:spLocks noChangeArrowheads="1"/>
            </p:cNvSpPr>
            <p:nvPr/>
          </p:nvSpPr>
          <p:spPr bwMode="auto">
            <a:xfrm>
              <a:off x="2520" y="2865"/>
              <a:ext cx="734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MDR</a:t>
              </a:r>
            </a:p>
          </p:txBody>
        </p:sp>
        <p:sp>
          <p:nvSpPr>
            <p:cNvPr id="44043" name="Rectangle 1085"/>
            <p:cNvSpPr>
              <a:spLocks noChangeArrowheads="1"/>
            </p:cNvSpPr>
            <p:nvPr/>
          </p:nvSpPr>
          <p:spPr bwMode="auto">
            <a:xfrm>
              <a:off x="1443" y="2865"/>
              <a:ext cx="832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OP    ADDRESS</a:t>
              </a:r>
            </a:p>
          </p:txBody>
        </p:sp>
        <p:sp>
          <p:nvSpPr>
            <p:cNvPr id="44044" name="Rectangle 1086"/>
            <p:cNvSpPr>
              <a:spLocks noChangeArrowheads="1"/>
            </p:cNvSpPr>
            <p:nvPr/>
          </p:nvSpPr>
          <p:spPr bwMode="auto">
            <a:xfrm>
              <a:off x="2324" y="2023"/>
              <a:ext cx="1322" cy="5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MEMORY</a:t>
              </a:r>
            </a:p>
          </p:txBody>
        </p:sp>
        <p:sp>
          <p:nvSpPr>
            <p:cNvPr id="44045" name="Line 1087"/>
            <p:cNvSpPr>
              <a:spLocks noChangeShapeType="1"/>
            </p:cNvSpPr>
            <p:nvPr/>
          </p:nvSpPr>
          <p:spPr bwMode="auto">
            <a:xfrm>
              <a:off x="2960" y="2788"/>
              <a:ext cx="0" cy="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6" name="Line 1088"/>
            <p:cNvSpPr>
              <a:spLocks noChangeShapeType="1"/>
            </p:cNvSpPr>
            <p:nvPr/>
          </p:nvSpPr>
          <p:spPr bwMode="auto">
            <a:xfrm flipV="1">
              <a:off x="2960" y="2559"/>
              <a:ext cx="0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7" name="Line 1089"/>
            <p:cNvSpPr>
              <a:spLocks noChangeShapeType="1"/>
            </p:cNvSpPr>
            <p:nvPr/>
          </p:nvSpPr>
          <p:spPr bwMode="auto">
            <a:xfrm>
              <a:off x="2960" y="1832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8" name="Line 1090"/>
            <p:cNvSpPr>
              <a:spLocks noChangeShapeType="1"/>
            </p:cNvSpPr>
            <p:nvPr/>
          </p:nvSpPr>
          <p:spPr bwMode="auto">
            <a:xfrm>
              <a:off x="2960" y="1487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9" name="Line 1091"/>
            <p:cNvSpPr>
              <a:spLocks noChangeShapeType="1"/>
            </p:cNvSpPr>
            <p:nvPr/>
          </p:nvSpPr>
          <p:spPr bwMode="auto">
            <a:xfrm flipV="1">
              <a:off x="1786" y="1373"/>
              <a:ext cx="0" cy="1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0" name="Line 1092"/>
            <p:cNvSpPr>
              <a:spLocks noChangeShapeType="1"/>
            </p:cNvSpPr>
            <p:nvPr/>
          </p:nvSpPr>
          <p:spPr bwMode="auto">
            <a:xfrm>
              <a:off x="1786" y="1373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1" name="Line 1093"/>
            <p:cNvSpPr>
              <a:spLocks noChangeShapeType="1"/>
            </p:cNvSpPr>
            <p:nvPr/>
          </p:nvSpPr>
          <p:spPr bwMode="auto">
            <a:xfrm>
              <a:off x="1786" y="1755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2" name="Line 1094"/>
            <p:cNvSpPr>
              <a:spLocks noChangeShapeType="1"/>
            </p:cNvSpPr>
            <p:nvPr/>
          </p:nvSpPr>
          <p:spPr bwMode="auto">
            <a:xfrm flipH="1" flipV="1">
              <a:off x="2275" y="2979"/>
              <a:ext cx="2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AutoShape 1095"/>
            <p:cNvSpPr>
              <a:spLocks noChangeArrowheads="1"/>
            </p:cNvSpPr>
            <p:nvPr/>
          </p:nvSpPr>
          <p:spPr bwMode="auto">
            <a:xfrm>
              <a:off x="3072" y="3312"/>
              <a:ext cx="881" cy="459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518 h 21600"/>
                <a:gd name="T14" fmla="*/ 17089 w 21600"/>
                <a:gd name="T15" fmla="*/ 170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200"/>
            </a:p>
            <a:p>
              <a:pPr eaLnBrk="0" hangingPunct="0"/>
              <a:r>
                <a:rPr lang="en-US" sz="1200"/>
                <a:t>   A L U</a:t>
              </a:r>
            </a:p>
            <a:p>
              <a:pPr eaLnBrk="0" hangingPunct="0"/>
              <a:endParaRPr lang="en-US" sz="1200"/>
            </a:p>
            <a:p>
              <a:pPr eaLnBrk="0" hangingPunct="0"/>
              <a:r>
                <a:rPr lang="en-US" sz="1600"/>
                <a:t>    </a:t>
              </a:r>
            </a:p>
          </p:txBody>
        </p:sp>
        <p:sp>
          <p:nvSpPr>
            <p:cNvPr id="44054" name="Line 1096"/>
            <p:cNvSpPr>
              <a:spLocks noChangeShapeType="1"/>
            </p:cNvSpPr>
            <p:nvPr/>
          </p:nvSpPr>
          <p:spPr bwMode="auto">
            <a:xfrm>
              <a:off x="3499" y="3936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5" name="Line 1097"/>
            <p:cNvSpPr>
              <a:spLocks noChangeShapeType="1"/>
            </p:cNvSpPr>
            <p:nvPr/>
          </p:nvSpPr>
          <p:spPr bwMode="auto">
            <a:xfrm flipV="1">
              <a:off x="4233" y="3056"/>
              <a:ext cx="0" cy="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6" name="Line 1098"/>
            <p:cNvSpPr>
              <a:spLocks noChangeShapeType="1"/>
            </p:cNvSpPr>
            <p:nvPr/>
          </p:nvSpPr>
          <p:spPr bwMode="auto">
            <a:xfrm>
              <a:off x="3499" y="3783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7" name="Line 1099"/>
            <p:cNvSpPr>
              <a:spLocks noChangeShapeType="1"/>
            </p:cNvSpPr>
            <p:nvPr/>
          </p:nvSpPr>
          <p:spPr bwMode="auto">
            <a:xfrm>
              <a:off x="3352" y="3324"/>
              <a:ext cx="147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8" name="Line 1100"/>
            <p:cNvSpPr>
              <a:spLocks noChangeShapeType="1"/>
            </p:cNvSpPr>
            <p:nvPr/>
          </p:nvSpPr>
          <p:spPr bwMode="auto">
            <a:xfrm flipH="1">
              <a:off x="3499" y="3324"/>
              <a:ext cx="98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9" name="Line 1101"/>
            <p:cNvSpPr>
              <a:spLocks noChangeShapeType="1"/>
            </p:cNvSpPr>
            <p:nvPr/>
          </p:nvSpPr>
          <p:spPr bwMode="auto">
            <a:xfrm>
              <a:off x="3205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0" name="Line 1102"/>
            <p:cNvSpPr>
              <a:spLocks noChangeShapeType="1"/>
            </p:cNvSpPr>
            <p:nvPr/>
          </p:nvSpPr>
          <p:spPr bwMode="auto">
            <a:xfrm>
              <a:off x="3792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1" name="AutoShape 1103"/>
            <p:cNvSpPr>
              <a:spLocks noChangeArrowheads="1"/>
            </p:cNvSpPr>
            <p:nvPr/>
          </p:nvSpPr>
          <p:spPr bwMode="auto">
            <a:xfrm rot="10800000">
              <a:off x="1296" y="3216"/>
              <a:ext cx="881" cy="268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en-US" sz="1400"/>
            </a:p>
          </p:txBody>
        </p:sp>
        <p:sp>
          <p:nvSpPr>
            <p:cNvPr id="44062" name="Line 1104"/>
            <p:cNvSpPr>
              <a:spLocks noChangeShapeType="1"/>
            </p:cNvSpPr>
            <p:nvPr/>
          </p:nvSpPr>
          <p:spPr bwMode="auto">
            <a:xfrm>
              <a:off x="1639" y="2865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3" name="Line 1105"/>
            <p:cNvSpPr>
              <a:spLocks noChangeShapeType="1"/>
            </p:cNvSpPr>
            <p:nvPr/>
          </p:nvSpPr>
          <p:spPr bwMode="auto">
            <a:xfrm flipH="1">
              <a:off x="1541" y="3056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4" name="Line 1107"/>
            <p:cNvSpPr>
              <a:spLocks noChangeShapeType="1"/>
            </p:cNvSpPr>
            <p:nvPr/>
          </p:nvSpPr>
          <p:spPr bwMode="auto">
            <a:xfrm flipV="1">
              <a:off x="1920" y="3552"/>
              <a:ext cx="12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5" name="Line 1109"/>
            <p:cNvSpPr>
              <a:spLocks noChangeShapeType="1"/>
            </p:cNvSpPr>
            <p:nvPr/>
          </p:nvSpPr>
          <p:spPr bwMode="auto">
            <a:xfrm flipV="1">
              <a:off x="1776" y="3648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6" name="Line 1110"/>
            <p:cNvSpPr>
              <a:spLocks noChangeShapeType="1"/>
            </p:cNvSpPr>
            <p:nvPr/>
          </p:nvSpPr>
          <p:spPr bwMode="auto">
            <a:xfrm>
              <a:off x="3331" y="2990"/>
              <a:ext cx="3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7" name="Line 1111"/>
            <p:cNvSpPr>
              <a:spLocks noChangeShapeType="1"/>
            </p:cNvSpPr>
            <p:nvPr/>
          </p:nvSpPr>
          <p:spPr bwMode="auto">
            <a:xfrm flipH="1">
              <a:off x="3269" y="2990"/>
              <a:ext cx="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8" name="Text Box 1112"/>
            <p:cNvSpPr txBox="1">
              <a:spLocks noChangeArrowheads="1"/>
            </p:cNvSpPr>
            <p:nvPr/>
          </p:nvSpPr>
          <p:spPr bwMode="auto">
            <a:xfrm>
              <a:off x="148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Decoder</a:t>
              </a:r>
            </a:p>
          </p:txBody>
        </p:sp>
        <p:sp>
          <p:nvSpPr>
            <p:cNvPr id="44069" name="Rectangle 1113"/>
            <p:cNvSpPr>
              <a:spLocks noChangeArrowheads="1"/>
            </p:cNvSpPr>
            <p:nvPr/>
          </p:nvSpPr>
          <p:spPr bwMode="auto">
            <a:xfrm>
              <a:off x="4512" y="1344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NewPC</a:t>
              </a:r>
            </a:p>
          </p:txBody>
        </p:sp>
        <p:sp>
          <p:nvSpPr>
            <p:cNvPr id="44070" name="Rectangle 1114"/>
            <p:cNvSpPr>
              <a:spLocks noChangeArrowheads="1"/>
            </p:cNvSpPr>
            <p:nvPr/>
          </p:nvSpPr>
          <p:spPr bwMode="auto">
            <a:xfrm>
              <a:off x="4512" y="1680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OldPC</a:t>
              </a:r>
            </a:p>
          </p:txBody>
        </p:sp>
        <p:sp>
          <p:nvSpPr>
            <p:cNvPr id="44071" name="Line 1117"/>
            <p:cNvSpPr>
              <a:spLocks noChangeShapeType="1"/>
            </p:cNvSpPr>
            <p:nvPr/>
          </p:nvSpPr>
          <p:spPr bwMode="auto">
            <a:xfrm flipH="1">
              <a:off x="3216" y="1392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2" name="Freeform 1118"/>
            <p:cNvSpPr>
              <a:spLocks/>
            </p:cNvSpPr>
            <p:nvPr/>
          </p:nvSpPr>
          <p:spPr bwMode="auto">
            <a:xfrm>
              <a:off x="3216" y="1488"/>
              <a:ext cx="1296" cy="288"/>
            </a:xfrm>
            <a:custGeom>
              <a:avLst/>
              <a:gdLst>
                <a:gd name="T0" fmla="*/ 0 w 1296"/>
                <a:gd name="T1" fmla="*/ 0 h 288"/>
                <a:gd name="T2" fmla="*/ 816 w 1296"/>
                <a:gd name="T3" fmla="*/ 0 h 288"/>
                <a:gd name="T4" fmla="*/ 816 w 1296"/>
                <a:gd name="T5" fmla="*/ 288 h 288"/>
                <a:gd name="T6" fmla="*/ 1296 w 1296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288"/>
                <a:gd name="T14" fmla="*/ 1296 w 1296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288">
                  <a:moveTo>
                    <a:pt x="0" y="0"/>
                  </a:moveTo>
                  <a:lnTo>
                    <a:pt x="816" y="0"/>
                  </a:lnTo>
                  <a:lnTo>
                    <a:pt x="816" y="288"/>
                  </a:lnTo>
                  <a:lnTo>
                    <a:pt x="1296" y="28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3" name="Line 1119"/>
            <p:cNvSpPr>
              <a:spLocks noChangeShapeType="1"/>
            </p:cNvSpPr>
            <p:nvPr/>
          </p:nvSpPr>
          <p:spPr bwMode="auto">
            <a:xfrm>
              <a:off x="4368" y="17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4" name="Line 1120"/>
            <p:cNvSpPr>
              <a:spLocks noChangeShapeType="1"/>
            </p:cNvSpPr>
            <p:nvPr/>
          </p:nvSpPr>
          <p:spPr bwMode="auto">
            <a:xfrm flipV="1">
              <a:off x="1776" y="350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5" name="Line 1121"/>
            <p:cNvSpPr>
              <a:spLocks noChangeShapeType="1"/>
            </p:cNvSpPr>
            <p:nvPr/>
          </p:nvSpPr>
          <p:spPr bwMode="auto">
            <a:xfrm flipV="1">
              <a:off x="1920" y="350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6" name="Freeform 1123"/>
            <p:cNvSpPr>
              <a:spLocks/>
            </p:cNvSpPr>
            <p:nvPr/>
          </p:nvSpPr>
          <p:spPr bwMode="auto">
            <a:xfrm>
              <a:off x="3024" y="3744"/>
              <a:ext cx="240" cy="144"/>
            </a:xfrm>
            <a:custGeom>
              <a:avLst/>
              <a:gdLst>
                <a:gd name="T0" fmla="*/ 240 w 240"/>
                <a:gd name="T1" fmla="*/ 0 h 144"/>
                <a:gd name="T2" fmla="*/ 0 w 240"/>
                <a:gd name="T3" fmla="*/ 0 h 144"/>
                <a:gd name="T4" fmla="*/ 0 w 240"/>
                <a:gd name="T5" fmla="*/ 144 h 144"/>
                <a:gd name="T6" fmla="*/ 0 60000 65536"/>
                <a:gd name="T7" fmla="*/ 0 60000 65536"/>
                <a:gd name="T8" fmla="*/ 0 60000 65536"/>
                <a:gd name="T9" fmla="*/ 0 w 240"/>
                <a:gd name="T10" fmla="*/ 0 h 144"/>
                <a:gd name="T11" fmla="*/ 240 w 24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44">
                  <a:moveTo>
                    <a:pt x="240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7" name="Line 1124"/>
            <p:cNvSpPr>
              <a:spLocks noChangeShapeType="1"/>
            </p:cNvSpPr>
            <p:nvPr/>
          </p:nvSpPr>
          <p:spPr bwMode="auto">
            <a:xfrm>
              <a:off x="3024" y="3744"/>
              <a:ext cx="0" cy="144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8" name="Text Box 1125"/>
            <p:cNvSpPr txBox="1">
              <a:spLocks noChangeArrowheads="1"/>
            </p:cNvSpPr>
            <p:nvPr/>
          </p:nvSpPr>
          <p:spPr bwMode="auto">
            <a:xfrm>
              <a:off x="2832" y="3888"/>
              <a:ext cx="384" cy="21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OV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ADC8E-A71F-4E67-91E7-50E80044764F}" type="slidenum">
              <a:rPr lang="en-US"/>
              <a:pPr/>
              <a:t>27</a:t>
            </a:fld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Cycle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 the interrupt cycle, the CPU has to check for an interrupt each time an instruction is executed.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Modifications have to be made to the instruction set to incorporate the interrupt cycle.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An  operation code of 05 will be added to accommodate the Interrupt Cycle.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At the end of each execution cycle, the DECODER will be set to 05 instead of 00, to check for interrupts at the end of each execution cycle.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60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F2A534-FF93-4F17-A808-A5D20D235DBA}" type="slidenum">
              <a:rPr lang="en-US"/>
              <a:pPr/>
              <a:t>28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Cycle 05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If OV=1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mtClean="0"/>
              <a:t>		Then HALT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mtClean="0"/>
              <a:t>	DECODER </a:t>
            </a:r>
            <a:r>
              <a:rPr lang="en-US" smtClean="0">
                <a:sym typeface="Wingdings" pitchFamily="2" charset="2"/>
              </a:rPr>
              <a:t>00</a:t>
            </a:r>
          </a:p>
        </p:txBody>
      </p:sp>
      <p:sp>
        <p:nvSpPr>
          <p:cNvPr id="4608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Abnormal End (ABEND) for Overflow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mtClean="0"/>
              <a:t>Set Decoder to Fetch Cycle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71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854261-77F9-4264-AD81-79AAF8DE7159}" type="slidenum">
              <a:rPr lang="en-US"/>
              <a:pPr/>
              <a:t>29</a:t>
            </a:fld>
            <a:endParaRPr lang="en-US"/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4876800" y="2133600"/>
            <a:ext cx="3903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03 </a:t>
            </a:r>
            <a:r>
              <a:rPr lang="en-US" sz="2000" u="sng"/>
              <a:t>Store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2" charset="2"/>
              </a:rPr>
              <a:t>IR.Address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MDR A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MEM[MAR]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04 </a:t>
            </a:r>
            <a:r>
              <a:rPr lang="en-US" sz="2000" u="sng"/>
              <a:t>Stop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 u="sng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05 </a:t>
            </a:r>
            <a:r>
              <a:rPr lang="en-US" sz="2000" u="sng">
                <a:solidFill>
                  <a:schemeClr val="folHlink"/>
                </a:solidFill>
              </a:rPr>
              <a:t>Abend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 	IF OV = 1 Then HALT</a:t>
            </a:r>
            <a:endParaRPr lang="en-US" sz="2000">
              <a:solidFill>
                <a:schemeClr val="folHlink"/>
              </a:solidFill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	DECODER 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 00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auto">
          <a:xfrm>
            <a:off x="809625" y="2214563"/>
            <a:ext cx="3902075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3366"/>
                </a:solidFill>
              </a:rPr>
              <a:t>01 </a:t>
            </a:r>
            <a:r>
              <a:rPr lang="en-US" sz="2000" u="sng">
                <a:solidFill>
                  <a:srgbClr val="003366"/>
                </a:solidFill>
              </a:rPr>
              <a:t>Load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3366"/>
                </a:solidFill>
              </a:rPr>
              <a:t>	MAR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IR.Address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MDR 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MEM[MAR]</a:t>
            </a:r>
            <a:r>
              <a:rPr lang="en-US" sz="2000">
                <a:sym typeface="Wingdings" pitchFamily="2" charset="2"/>
              </a:rPr>
              <a:t> 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A 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/>
              <a:t> 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</a:t>
            </a:r>
            <a:r>
              <a:rPr lang="en-US" sz="2000">
                <a:solidFill>
                  <a:schemeClr val="folHlink"/>
                </a:solidFill>
              </a:rPr>
              <a:t>DECODER</a:t>
            </a:r>
            <a:r>
              <a:rPr lang="en-US" sz="2000">
                <a:solidFill>
                  <a:schemeClr val="folHlink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chemeClr val="folHlink"/>
                </a:solidFill>
              </a:rPr>
              <a:t>05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02 </a:t>
            </a:r>
            <a:r>
              <a:rPr lang="en-US" sz="2000" u="sng">
                <a:sym typeface="Wingdings" pitchFamily="2" charset="2"/>
              </a:rPr>
              <a:t>Add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2" charset="2"/>
              </a:rPr>
              <a:t>IR.Address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MDR MEM[MAR]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A  A + MDR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>
              <a:solidFill>
                <a:srgbClr val="003366"/>
              </a:solidFill>
            </a:endParaRP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ISA –Interrupt cycle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048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BE847A-35B9-45C8-9A2A-11B07B7D4F2A}" type="slidenum">
              <a:rPr lang="en-US"/>
              <a:pPr/>
              <a:t>3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Von-Neumann Machine (VN)</a:t>
            </a:r>
          </a:p>
        </p:txBody>
      </p:sp>
      <p:grpSp>
        <p:nvGrpSpPr>
          <p:cNvPr id="20485" name="Group 38"/>
          <p:cNvGrpSpPr>
            <a:grpSpLocks/>
          </p:cNvGrpSpPr>
          <p:nvPr/>
        </p:nvGrpSpPr>
        <p:grpSpPr bwMode="auto">
          <a:xfrm>
            <a:off x="2057400" y="2057400"/>
            <a:ext cx="4740275" cy="4191000"/>
            <a:chOff x="1296" y="1296"/>
            <a:chExt cx="2986" cy="2640"/>
          </a:xfrm>
        </p:grpSpPr>
        <p:sp>
          <p:nvSpPr>
            <p:cNvPr id="20487" name="Line 4"/>
            <p:cNvSpPr>
              <a:spLocks noChangeShapeType="1"/>
            </p:cNvSpPr>
            <p:nvPr/>
          </p:nvSpPr>
          <p:spPr bwMode="auto">
            <a:xfrm flipV="1">
              <a:off x="2960" y="244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Rectangle 5"/>
            <p:cNvSpPr>
              <a:spLocks noChangeArrowheads="1"/>
            </p:cNvSpPr>
            <p:nvPr/>
          </p:nvSpPr>
          <p:spPr bwMode="auto">
            <a:xfrm>
              <a:off x="2520" y="1296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PC</a:t>
              </a:r>
            </a:p>
          </p:txBody>
        </p:sp>
        <p:sp>
          <p:nvSpPr>
            <p:cNvPr id="20489" name="Rectangle 6"/>
            <p:cNvSpPr>
              <a:spLocks noChangeArrowheads="1"/>
            </p:cNvSpPr>
            <p:nvPr/>
          </p:nvSpPr>
          <p:spPr bwMode="auto">
            <a:xfrm>
              <a:off x="2520" y="1640"/>
              <a:ext cx="685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MAR</a:t>
              </a:r>
            </a:p>
          </p:txBody>
        </p:sp>
        <p:sp>
          <p:nvSpPr>
            <p:cNvPr id="20490" name="Rectangle 7"/>
            <p:cNvSpPr>
              <a:spLocks noChangeArrowheads="1"/>
            </p:cNvSpPr>
            <p:nvPr/>
          </p:nvSpPr>
          <p:spPr bwMode="auto">
            <a:xfrm>
              <a:off x="3646" y="2865"/>
              <a:ext cx="636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A</a:t>
              </a:r>
            </a:p>
          </p:txBody>
        </p:sp>
        <p:sp>
          <p:nvSpPr>
            <p:cNvPr id="20491" name="Rectangle 8"/>
            <p:cNvSpPr>
              <a:spLocks noChangeArrowheads="1"/>
            </p:cNvSpPr>
            <p:nvPr/>
          </p:nvSpPr>
          <p:spPr bwMode="auto">
            <a:xfrm>
              <a:off x="2520" y="2865"/>
              <a:ext cx="734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MDR</a:t>
              </a:r>
            </a:p>
          </p:txBody>
        </p:sp>
        <p:sp>
          <p:nvSpPr>
            <p:cNvPr id="20492" name="Rectangle 9"/>
            <p:cNvSpPr>
              <a:spLocks noChangeArrowheads="1"/>
            </p:cNvSpPr>
            <p:nvPr/>
          </p:nvSpPr>
          <p:spPr bwMode="auto">
            <a:xfrm>
              <a:off x="1443" y="2865"/>
              <a:ext cx="832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OP    ADDRESS</a:t>
              </a:r>
            </a:p>
          </p:txBody>
        </p:sp>
        <p:sp>
          <p:nvSpPr>
            <p:cNvPr id="20493" name="Rectangle 10"/>
            <p:cNvSpPr>
              <a:spLocks noChangeArrowheads="1"/>
            </p:cNvSpPr>
            <p:nvPr/>
          </p:nvSpPr>
          <p:spPr bwMode="auto">
            <a:xfrm>
              <a:off x="2324" y="2023"/>
              <a:ext cx="1322" cy="5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MEMORY</a:t>
              </a:r>
            </a:p>
          </p:txBody>
        </p:sp>
        <p:sp>
          <p:nvSpPr>
            <p:cNvPr id="20494" name="Line 11"/>
            <p:cNvSpPr>
              <a:spLocks noChangeShapeType="1"/>
            </p:cNvSpPr>
            <p:nvPr/>
          </p:nvSpPr>
          <p:spPr bwMode="auto">
            <a:xfrm>
              <a:off x="2960" y="2788"/>
              <a:ext cx="0" cy="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Line 12"/>
            <p:cNvSpPr>
              <a:spLocks noChangeShapeType="1"/>
            </p:cNvSpPr>
            <p:nvPr/>
          </p:nvSpPr>
          <p:spPr bwMode="auto">
            <a:xfrm flipV="1">
              <a:off x="2960" y="2559"/>
              <a:ext cx="0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Line 13"/>
            <p:cNvSpPr>
              <a:spLocks noChangeShapeType="1"/>
            </p:cNvSpPr>
            <p:nvPr/>
          </p:nvSpPr>
          <p:spPr bwMode="auto">
            <a:xfrm>
              <a:off x="2960" y="1832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Line 14"/>
            <p:cNvSpPr>
              <a:spLocks noChangeShapeType="1"/>
            </p:cNvSpPr>
            <p:nvPr/>
          </p:nvSpPr>
          <p:spPr bwMode="auto">
            <a:xfrm>
              <a:off x="2960" y="1487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Line 15"/>
            <p:cNvSpPr>
              <a:spLocks noChangeShapeType="1"/>
            </p:cNvSpPr>
            <p:nvPr/>
          </p:nvSpPr>
          <p:spPr bwMode="auto">
            <a:xfrm flipV="1">
              <a:off x="1786" y="1373"/>
              <a:ext cx="0" cy="1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Line 16"/>
            <p:cNvSpPr>
              <a:spLocks noChangeShapeType="1"/>
            </p:cNvSpPr>
            <p:nvPr/>
          </p:nvSpPr>
          <p:spPr bwMode="auto">
            <a:xfrm>
              <a:off x="1786" y="1373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0" name="Line 17"/>
            <p:cNvSpPr>
              <a:spLocks noChangeShapeType="1"/>
            </p:cNvSpPr>
            <p:nvPr/>
          </p:nvSpPr>
          <p:spPr bwMode="auto">
            <a:xfrm>
              <a:off x="1786" y="1755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1" name="Line 18"/>
            <p:cNvSpPr>
              <a:spLocks noChangeShapeType="1"/>
            </p:cNvSpPr>
            <p:nvPr/>
          </p:nvSpPr>
          <p:spPr bwMode="auto">
            <a:xfrm flipH="1" flipV="1">
              <a:off x="2275" y="2979"/>
              <a:ext cx="2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AutoShape 19"/>
            <p:cNvSpPr>
              <a:spLocks noChangeArrowheads="1"/>
            </p:cNvSpPr>
            <p:nvPr/>
          </p:nvSpPr>
          <p:spPr bwMode="auto">
            <a:xfrm>
              <a:off x="3072" y="3312"/>
              <a:ext cx="881" cy="459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518 h 21600"/>
                <a:gd name="T14" fmla="*/ 17089 w 21600"/>
                <a:gd name="T15" fmla="*/ 170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200"/>
            </a:p>
            <a:p>
              <a:pPr eaLnBrk="0" hangingPunct="0"/>
              <a:r>
                <a:rPr lang="en-US" sz="1200"/>
                <a:t>   A L U</a:t>
              </a:r>
            </a:p>
            <a:p>
              <a:pPr eaLnBrk="0" hangingPunct="0"/>
              <a:endParaRPr lang="en-US" sz="1200"/>
            </a:p>
            <a:p>
              <a:pPr eaLnBrk="0" hangingPunct="0"/>
              <a:r>
                <a:rPr lang="en-US" sz="1600"/>
                <a:t>    </a:t>
              </a:r>
            </a:p>
          </p:txBody>
        </p:sp>
        <p:sp>
          <p:nvSpPr>
            <p:cNvPr id="20503" name="Line 20"/>
            <p:cNvSpPr>
              <a:spLocks noChangeShapeType="1"/>
            </p:cNvSpPr>
            <p:nvPr/>
          </p:nvSpPr>
          <p:spPr bwMode="auto">
            <a:xfrm>
              <a:off x="3499" y="3936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Line 21"/>
            <p:cNvSpPr>
              <a:spLocks noChangeShapeType="1"/>
            </p:cNvSpPr>
            <p:nvPr/>
          </p:nvSpPr>
          <p:spPr bwMode="auto">
            <a:xfrm flipV="1">
              <a:off x="4233" y="3056"/>
              <a:ext cx="0" cy="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Line 22"/>
            <p:cNvSpPr>
              <a:spLocks noChangeShapeType="1"/>
            </p:cNvSpPr>
            <p:nvPr/>
          </p:nvSpPr>
          <p:spPr bwMode="auto">
            <a:xfrm>
              <a:off x="3499" y="3783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23"/>
            <p:cNvSpPr>
              <a:spLocks noChangeShapeType="1"/>
            </p:cNvSpPr>
            <p:nvPr/>
          </p:nvSpPr>
          <p:spPr bwMode="auto">
            <a:xfrm>
              <a:off x="3352" y="3324"/>
              <a:ext cx="147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Line 24"/>
            <p:cNvSpPr>
              <a:spLocks noChangeShapeType="1"/>
            </p:cNvSpPr>
            <p:nvPr/>
          </p:nvSpPr>
          <p:spPr bwMode="auto">
            <a:xfrm flipH="1">
              <a:off x="3499" y="3324"/>
              <a:ext cx="98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Line 25"/>
            <p:cNvSpPr>
              <a:spLocks noChangeShapeType="1"/>
            </p:cNvSpPr>
            <p:nvPr/>
          </p:nvSpPr>
          <p:spPr bwMode="auto">
            <a:xfrm>
              <a:off x="3205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Line 26"/>
            <p:cNvSpPr>
              <a:spLocks noChangeShapeType="1"/>
            </p:cNvSpPr>
            <p:nvPr/>
          </p:nvSpPr>
          <p:spPr bwMode="auto">
            <a:xfrm>
              <a:off x="3792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0" name="AutoShape 27"/>
            <p:cNvSpPr>
              <a:spLocks noChangeArrowheads="1"/>
            </p:cNvSpPr>
            <p:nvPr/>
          </p:nvSpPr>
          <p:spPr bwMode="auto">
            <a:xfrm rot="10800000">
              <a:off x="1296" y="3216"/>
              <a:ext cx="881" cy="268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400"/>
            </a:p>
          </p:txBody>
        </p:sp>
        <p:sp>
          <p:nvSpPr>
            <p:cNvPr id="20511" name="Line 28"/>
            <p:cNvSpPr>
              <a:spLocks noChangeShapeType="1"/>
            </p:cNvSpPr>
            <p:nvPr/>
          </p:nvSpPr>
          <p:spPr bwMode="auto">
            <a:xfrm>
              <a:off x="1639" y="2865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Line 29"/>
            <p:cNvSpPr>
              <a:spLocks noChangeShapeType="1"/>
            </p:cNvSpPr>
            <p:nvPr/>
          </p:nvSpPr>
          <p:spPr bwMode="auto">
            <a:xfrm flipH="1">
              <a:off x="1541" y="3056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3" name="Line 30"/>
            <p:cNvSpPr>
              <a:spLocks noChangeShapeType="1"/>
            </p:cNvSpPr>
            <p:nvPr/>
          </p:nvSpPr>
          <p:spPr bwMode="auto">
            <a:xfrm>
              <a:off x="1872" y="3504"/>
              <a:ext cx="11" cy="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4" name="Line 31"/>
            <p:cNvSpPr>
              <a:spLocks noChangeShapeType="1"/>
            </p:cNvSpPr>
            <p:nvPr/>
          </p:nvSpPr>
          <p:spPr bwMode="auto">
            <a:xfrm flipV="1">
              <a:off x="1883" y="3592"/>
              <a:ext cx="12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Line 32"/>
            <p:cNvSpPr>
              <a:spLocks noChangeShapeType="1"/>
            </p:cNvSpPr>
            <p:nvPr/>
          </p:nvSpPr>
          <p:spPr bwMode="auto">
            <a:xfrm>
              <a:off x="1737" y="3477"/>
              <a:ext cx="3" cy="2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Line 33"/>
            <p:cNvSpPr>
              <a:spLocks noChangeShapeType="1"/>
            </p:cNvSpPr>
            <p:nvPr/>
          </p:nvSpPr>
          <p:spPr bwMode="auto">
            <a:xfrm flipV="1">
              <a:off x="1740" y="3707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Line 34"/>
            <p:cNvSpPr>
              <a:spLocks noChangeShapeType="1"/>
            </p:cNvSpPr>
            <p:nvPr/>
          </p:nvSpPr>
          <p:spPr bwMode="auto">
            <a:xfrm>
              <a:off x="3331" y="2990"/>
              <a:ext cx="3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8" name="Line 35"/>
            <p:cNvSpPr>
              <a:spLocks noChangeShapeType="1"/>
            </p:cNvSpPr>
            <p:nvPr/>
          </p:nvSpPr>
          <p:spPr bwMode="auto">
            <a:xfrm flipH="1">
              <a:off x="3269" y="2990"/>
              <a:ext cx="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9" name="Text Box 37"/>
            <p:cNvSpPr txBox="1">
              <a:spLocks noChangeArrowheads="1"/>
            </p:cNvSpPr>
            <p:nvPr/>
          </p:nvSpPr>
          <p:spPr bwMode="auto">
            <a:xfrm>
              <a:off x="148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Decoder</a:t>
              </a:r>
            </a:p>
          </p:txBody>
        </p:sp>
      </p:grpSp>
      <p:sp>
        <p:nvSpPr>
          <p:cNvPr id="20486" name="Text Box 39"/>
          <p:cNvSpPr txBox="1">
            <a:spLocks noChangeArrowheads="1"/>
          </p:cNvSpPr>
          <p:nvPr/>
        </p:nvSpPr>
        <p:spPr bwMode="auto">
          <a:xfrm>
            <a:off x="1905000" y="45720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IR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8C57D9-32FB-44FE-B1A1-B0AC65A702C0}" type="slidenum">
              <a:rPr lang="en-US"/>
              <a:pPr/>
              <a:t>30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Handling Routine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Instead of halting the machine, the flow of execution can be transferred to an </a:t>
            </a:r>
            <a:r>
              <a:rPr lang="en-US" i="1" smtClean="0"/>
              <a:t>interrupt handling routine</a:t>
            </a:r>
          </a:p>
          <a:p>
            <a:pPr eaLnBrk="1" hangingPunct="1"/>
            <a:r>
              <a:rPr lang="en-US" smtClean="0"/>
              <a:t>This is done by loading the PC register with the start address of the interrupt handler in memory from NEWPC.</a:t>
            </a:r>
          </a:p>
          <a:p>
            <a:pPr eaLnBrk="1" hangingPunct="1"/>
            <a:r>
              <a:rPr lang="en-US" smtClean="0"/>
              <a:t>Causes a change in the Interrupt Cycle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91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0CE23A-CCC5-4B1E-A25E-1C0A149ED300}" type="slidenum">
              <a:rPr lang="en-US"/>
              <a:pPr/>
              <a:t>31</a:t>
            </a:fld>
            <a:endParaRPr lang="en-US"/>
          </a:p>
        </p:txBody>
      </p:sp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grpSp>
        <p:nvGrpSpPr>
          <p:cNvPr id="49157" name="Group 3"/>
          <p:cNvGrpSpPr>
            <a:grpSpLocks/>
          </p:cNvGrpSpPr>
          <p:nvPr/>
        </p:nvGrpSpPr>
        <p:grpSpPr bwMode="auto">
          <a:xfrm>
            <a:off x="2057400" y="2133600"/>
            <a:ext cx="6192838" cy="4384675"/>
            <a:chOff x="1296" y="1344"/>
            <a:chExt cx="3901" cy="2762"/>
          </a:xfrm>
        </p:grpSpPr>
        <p:sp>
          <p:nvSpPr>
            <p:cNvPr id="49164" name="Line 4"/>
            <p:cNvSpPr>
              <a:spLocks noChangeShapeType="1"/>
            </p:cNvSpPr>
            <p:nvPr/>
          </p:nvSpPr>
          <p:spPr bwMode="auto">
            <a:xfrm flipV="1">
              <a:off x="2960" y="244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5" name="Rectangle 5"/>
            <p:cNvSpPr>
              <a:spLocks noChangeArrowheads="1"/>
            </p:cNvSpPr>
            <p:nvPr/>
          </p:nvSpPr>
          <p:spPr bwMode="auto">
            <a:xfrm>
              <a:off x="2520" y="1640"/>
              <a:ext cx="685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MAR</a:t>
              </a:r>
            </a:p>
          </p:txBody>
        </p:sp>
        <p:sp>
          <p:nvSpPr>
            <p:cNvPr id="49166" name="Rectangle 6"/>
            <p:cNvSpPr>
              <a:spLocks noChangeArrowheads="1"/>
            </p:cNvSpPr>
            <p:nvPr/>
          </p:nvSpPr>
          <p:spPr bwMode="auto">
            <a:xfrm>
              <a:off x="3646" y="2865"/>
              <a:ext cx="636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A</a:t>
              </a:r>
            </a:p>
          </p:txBody>
        </p:sp>
        <p:sp>
          <p:nvSpPr>
            <p:cNvPr id="49167" name="Rectangle 7"/>
            <p:cNvSpPr>
              <a:spLocks noChangeArrowheads="1"/>
            </p:cNvSpPr>
            <p:nvPr/>
          </p:nvSpPr>
          <p:spPr bwMode="auto">
            <a:xfrm>
              <a:off x="2520" y="2865"/>
              <a:ext cx="734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MDR</a:t>
              </a:r>
            </a:p>
          </p:txBody>
        </p:sp>
        <p:sp>
          <p:nvSpPr>
            <p:cNvPr id="49168" name="Rectangle 8"/>
            <p:cNvSpPr>
              <a:spLocks noChangeArrowheads="1"/>
            </p:cNvSpPr>
            <p:nvPr/>
          </p:nvSpPr>
          <p:spPr bwMode="auto">
            <a:xfrm>
              <a:off x="1443" y="2865"/>
              <a:ext cx="832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OP    ADDRESS</a:t>
              </a:r>
            </a:p>
          </p:txBody>
        </p:sp>
        <p:sp>
          <p:nvSpPr>
            <p:cNvPr id="49169" name="Rectangle 9"/>
            <p:cNvSpPr>
              <a:spLocks noChangeArrowheads="1"/>
            </p:cNvSpPr>
            <p:nvPr/>
          </p:nvSpPr>
          <p:spPr bwMode="auto">
            <a:xfrm>
              <a:off x="2324" y="2023"/>
              <a:ext cx="1322" cy="5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MEMORY</a:t>
              </a:r>
            </a:p>
          </p:txBody>
        </p:sp>
        <p:sp>
          <p:nvSpPr>
            <p:cNvPr id="49170" name="Line 10"/>
            <p:cNvSpPr>
              <a:spLocks noChangeShapeType="1"/>
            </p:cNvSpPr>
            <p:nvPr/>
          </p:nvSpPr>
          <p:spPr bwMode="auto">
            <a:xfrm>
              <a:off x="2960" y="2788"/>
              <a:ext cx="0" cy="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1" name="Line 11"/>
            <p:cNvSpPr>
              <a:spLocks noChangeShapeType="1"/>
            </p:cNvSpPr>
            <p:nvPr/>
          </p:nvSpPr>
          <p:spPr bwMode="auto">
            <a:xfrm flipV="1">
              <a:off x="2960" y="2559"/>
              <a:ext cx="0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2" name="Line 12"/>
            <p:cNvSpPr>
              <a:spLocks noChangeShapeType="1"/>
            </p:cNvSpPr>
            <p:nvPr/>
          </p:nvSpPr>
          <p:spPr bwMode="auto">
            <a:xfrm>
              <a:off x="2960" y="1832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3" name="Line 13"/>
            <p:cNvSpPr>
              <a:spLocks noChangeShapeType="1"/>
            </p:cNvSpPr>
            <p:nvPr/>
          </p:nvSpPr>
          <p:spPr bwMode="auto">
            <a:xfrm>
              <a:off x="2960" y="1487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4" name="Line 14"/>
            <p:cNvSpPr>
              <a:spLocks noChangeShapeType="1"/>
            </p:cNvSpPr>
            <p:nvPr/>
          </p:nvSpPr>
          <p:spPr bwMode="auto">
            <a:xfrm flipV="1">
              <a:off x="1786" y="1373"/>
              <a:ext cx="0" cy="1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5" name="Line 15"/>
            <p:cNvSpPr>
              <a:spLocks noChangeShapeType="1"/>
            </p:cNvSpPr>
            <p:nvPr/>
          </p:nvSpPr>
          <p:spPr bwMode="auto">
            <a:xfrm>
              <a:off x="1786" y="1373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6" name="Line 16"/>
            <p:cNvSpPr>
              <a:spLocks noChangeShapeType="1"/>
            </p:cNvSpPr>
            <p:nvPr/>
          </p:nvSpPr>
          <p:spPr bwMode="auto">
            <a:xfrm>
              <a:off x="1786" y="1755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7" name="Line 17"/>
            <p:cNvSpPr>
              <a:spLocks noChangeShapeType="1"/>
            </p:cNvSpPr>
            <p:nvPr/>
          </p:nvSpPr>
          <p:spPr bwMode="auto">
            <a:xfrm flipH="1" flipV="1">
              <a:off x="2275" y="2979"/>
              <a:ext cx="2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8" name="AutoShape 18"/>
            <p:cNvSpPr>
              <a:spLocks noChangeArrowheads="1"/>
            </p:cNvSpPr>
            <p:nvPr/>
          </p:nvSpPr>
          <p:spPr bwMode="auto">
            <a:xfrm>
              <a:off x="3072" y="3312"/>
              <a:ext cx="881" cy="459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518 h 21600"/>
                <a:gd name="T14" fmla="*/ 17089 w 21600"/>
                <a:gd name="T15" fmla="*/ 170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200"/>
            </a:p>
            <a:p>
              <a:pPr eaLnBrk="0" hangingPunct="0"/>
              <a:r>
                <a:rPr lang="en-US" sz="1200"/>
                <a:t>   A L U</a:t>
              </a:r>
            </a:p>
            <a:p>
              <a:pPr eaLnBrk="0" hangingPunct="0"/>
              <a:endParaRPr lang="en-US" sz="1200"/>
            </a:p>
            <a:p>
              <a:pPr eaLnBrk="0" hangingPunct="0"/>
              <a:r>
                <a:rPr lang="en-US" sz="1600"/>
                <a:t>    </a:t>
              </a:r>
            </a:p>
          </p:txBody>
        </p:sp>
        <p:sp>
          <p:nvSpPr>
            <p:cNvPr id="49179" name="Line 19"/>
            <p:cNvSpPr>
              <a:spLocks noChangeShapeType="1"/>
            </p:cNvSpPr>
            <p:nvPr/>
          </p:nvSpPr>
          <p:spPr bwMode="auto">
            <a:xfrm>
              <a:off x="3499" y="3936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0" name="Line 20"/>
            <p:cNvSpPr>
              <a:spLocks noChangeShapeType="1"/>
            </p:cNvSpPr>
            <p:nvPr/>
          </p:nvSpPr>
          <p:spPr bwMode="auto">
            <a:xfrm flipV="1">
              <a:off x="4233" y="3056"/>
              <a:ext cx="0" cy="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1" name="Line 21"/>
            <p:cNvSpPr>
              <a:spLocks noChangeShapeType="1"/>
            </p:cNvSpPr>
            <p:nvPr/>
          </p:nvSpPr>
          <p:spPr bwMode="auto">
            <a:xfrm>
              <a:off x="3499" y="3783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2" name="Line 22"/>
            <p:cNvSpPr>
              <a:spLocks noChangeShapeType="1"/>
            </p:cNvSpPr>
            <p:nvPr/>
          </p:nvSpPr>
          <p:spPr bwMode="auto">
            <a:xfrm>
              <a:off x="3352" y="3324"/>
              <a:ext cx="147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3" name="Line 23"/>
            <p:cNvSpPr>
              <a:spLocks noChangeShapeType="1"/>
            </p:cNvSpPr>
            <p:nvPr/>
          </p:nvSpPr>
          <p:spPr bwMode="auto">
            <a:xfrm flipH="1">
              <a:off x="3499" y="3324"/>
              <a:ext cx="98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4" name="Line 24"/>
            <p:cNvSpPr>
              <a:spLocks noChangeShapeType="1"/>
            </p:cNvSpPr>
            <p:nvPr/>
          </p:nvSpPr>
          <p:spPr bwMode="auto">
            <a:xfrm>
              <a:off x="3205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5" name="Line 25"/>
            <p:cNvSpPr>
              <a:spLocks noChangeShapeType="1"/>
            </p:cNvSpPr>
            <p:nvPr/>
          </p:nvSpPr>
          <p:spPr bwMode="auto">
            <a:xfrm>
              <a:off x="3792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6" name="AutoShape 26"/>
            <p:cNvSpPr>
              <a:spLocks noChangeArrowheads="1"/>
            </p:cNvSpPr>
            <p:nvPr/>
          </p:nvSpPr>
          <p:spPr bwMode="auto">
            <a:xfrm rot="10800000">
              <a:off x="1296" y="3216"/>
              <a:ext cx="881" cy="268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en-US" sz="1400"/>
            </a:p>
          </p:txBody>
        </p:sp>
        <p:sp>
          <p:nvSpPr>
            <p:cNvPr id="49187" name="Line 27"/>
            <p:cNvSpPr>
              <a:spLocks noChangeShapeType="1"/>
            </p:cNvSpPr>
            <p:nvPr/>
          </p:nvSpPr>
          <p:spPr bwMode="auto">
            <a:xfrm>
              <a:off x="1639" y="2865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8" name="Line 28"/>
            <p:cNvSpPr>
              <a:spLocks noChangeShapeType="1"/>
            </p:cNvSpPr>
            <p:nvPr/>
          </p:nvSpPr>
          <p:spPr bwMode="auto">
            <a:xfrm flipH="1">
              <a:off x="1541" y="3056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9" name="Line 29"/>
            <p:cNvSpPr>
              <a:spLocks noChangeShapeType="1"/>
            </p:cNvSpPr>
            <p:nvPr/>
          </p:nvSpPr>
          <p:spPr bwMode="auto">
            <a:xfrm flipV="1">
              <a:off x="1920" y="3552"/>
              <a:ext cx="12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0" name="Line 30"/>
            <p:cNvSpPr>
              <a:spLocks noChangeShapeType="1"/>
            </p:cNvSpPr>
            <p:nvPr/>
          </p:nvSpPr>
          <p:spPr bwMode="auto">
            <a:xfrm flipV="1">
              <a:off x="1776" y="3648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1" name="Line 31"/>
            <p:cNvSpPr>
              <a:spLocks noChangeShapeType="1"/>
            </p:cNvSpPr>
            <p:nvPr/>
          </p:nvSpPr>
          <p:spPr bwMode="auto">
            <a:xfrm>
              <a:off x="3331" y="2990"/>
              <a:ext cx="3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2" name="Line 32"/>
            <p:cNvSpPr>
              <a:spLocks noChangeShapeType="1"/>
            </p:cNvSpPr>
            <p:nvPr/>
          </p:nvSpPr>
          <p:spPr bwMode="auto">
            <a:xfrm flipH="1">
              <a:off x="3269" y="2990"/>
              <a:ext cx="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3" name="Text Box 33"/>
            <p:cNvSpPr txBox="1">
              <a:spLocks noChangeArrowheads="1"/>
            </p:cNvSpPr>
            <p:nvPr/>
          </p:nvSpPr>
          <p:spPr bwMode="auto">
            <a:xfrm>
              <a:off x="148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Decoder</a:t>
              </a:r>
            </a:p>
          </p:txBody>
        </p:sp>
        <p:sp>
          <p:nvSpPr>
            <p:cNvPr id="49194" name="Rectangle 34"/>
            <p:cNvSpPr>
              <a:spLocks noChangeArrowheads="1"/>
            </p:cNvSpPr>
            <p:nvPr/>
          </p:nvSpPr>
          <p:spPr bwMode="auto">
            <a:xfrm>
              <a:off x="4512" y="1344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>
                  <a:solidFill>
                    <a:schemeClr val="folHlink"/>
                  </a:solidFill>
                </a:rPr>
                <a:t>NewPC = 0000</a:t>
              </a:r>
            </a:p>
          </p:txBody>
        </p:sp>
        <p:sp>
          <p:nvSpPr>
            <p:cNvPr id="49195" name="Rectangle 35"/>
            <p:cNvSpPr>
              <a:spLocks noChangeArrowheads="1"/>
            </p:cNvSpPr>
            <p:nvPr/>
          </p:nvSpPr>
          <p:spPr bwMode="auto">
            <a:xfrm>
              <a:off x="4512" y="1680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OldPC</a:t>
              </a:r>
            </a:p>
          </p:txBody>
        </p:sp>
        <p:sp>
          <p:nvSpPr>
            <p:cNvPr id="49196" name="Line 36"/>
            <p:cNvSpPr>
              <a:spLocks noChangeShapeType="1"/>
            </p:cNvSpPr>
            <p:nvPr/>
          </p:nvSpPr>
          <p:spPr bwMode="auto">
            <a:xfrm flipH="1">
              <a:off x="3216" y="1392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7" name="Freeform 37"/>
            <p:cNvSpPr>
              <a:spLocks/>
            </p:cNvSpPr>
            <p:nvPr/>
          </p:nvSpPr>
          <p:spPr bwMode="auto">
            <a:xfrm>
              <a:off x="3216" y="1488"/>
              <a:ext cx="1296" cy="288"/>
            </a:xfrm>
            <a:custGeom>
              <a:avLst/>
              <a:gdLst>
                <a:gd name="T0" fmla="*/ 0 w 1296"/>
                <a:gd name="T1" fmla="*/ 0 h 288"/>
                <a:gd name="T2" fmla="*/ 816 w 1296"/>
                <a:gd name="T3" fmla="*/ 0 h 288"/>
                <a:gd name="T4" fmla="*/ 816 w 1296"/>
                <a:gd name="T5" fmla="*/ 288 h 288"/>
                <a:gd name="T6" fmla="*/ 1296 w 1296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288"/>
                <a:gd name="T14" fmla="*/ 1296 w 1296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288">
                  <a:moveTo>
                    <a:pt x="0" y="0"/>
                  </a:moveTo>
                  <a:lnTo>
                    <a:pt x="816" y="0"/>
                  </a:lnTo>
                  <a:lnTo>
                    <a:pt x="816" y="288"/>
                  </a:lnTo>
                  <a:lnTo>
                    <a:pt x="1296" y="28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8" name="Line 38"/>
            <p:cNvSpPr>
              <a:spLocks noChangeShapeType="1"/>
            </p:cNvSpPr>
            <p:nvPr/>
          </p:nvSpPr>
          <p:spPr bwMode="auto">
            <a:xfrm>
              <a:off x="4368" y="17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9" name="Line 39"/>
            <p:cNvSpPr>
              <a:spLocks noChangeShapeType="1"/>
            </p:cNvSpPr>
            <p:nvPr/>
          </p:nvSpPr>
          <p:spPr bwMode="auto">
            <a:xfrm flipV="1">
              <a:off x="1776" y="350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0" name="Line 40"/>
            <p:cNvSpPr>
              <a:spLocks noChangeShapeType="1"/>
            </p:cNvSpPr>
            <p:nvPr/>
          </p:nvSpPr>
          <p:spPr bwMode="auto">
            <a:xfrm flipV="1">
              <a:off x="1920" y="350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1" name="Freeform 41"/>
            <p:cNvSpPr>
              <a:spLocks/>
            </p:cNvSpPr>
            <p:nvPr/>
          </p:nvSpPr>
          <p:spPr bwMode="auto">
            <a:xfrm>
              <a:off x="3024" y="3744"/>
              <a:ext cx="240" cy="144"/>
            </a:xfrm>
            <a:custGeom>
              <a:avLst/>
              <a:gdLst>
                <a:gd name="T0" fmla="*/ 240 w 240"/>
                <a:gd name="T1" fmla="*/ 0 h 144"/>
                <a:gd name="T2" fmla="*/ 0 w 240"/>
                <a:gd name="T3" fmla="*/ 0 h 144"/>
                <a:gd name="T4" fmla="*/ 0 w 240"/>
                <a:gd name="T5" fmla="*/ 144 h 144"/>
                <a:gd name="T6" fmla="*/ 0 60000 65536"/>
                <a:gd name="T7" fmla="*/ 0 60000 65536"/>
                <a:gd name="T8" fmla="*/ 0 60000 65536"/>
                <a:gd name="T9" fmla="*/ 0 w 240"/>
                <a:gd name="T10" fmla="*/ 0 h 144"/>
                <a:gd name="T11" fmla="*/ 240 w 24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44">
                  <a:moveTo>
                    <a:pt x="240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2" name="Line 42"/>
            <p:cNvSpPr>
              <a:spLocks noChangeShapeType="1"/>
            </p:cNvSpPr>
            <p:nvPr/>
          </p:nvSpPr>
          <p:spPr bwMode="auto">
            <a:xfrm>
              <a:off x="3024" y="3744"/>
              <a:ext cx="0" cy="144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3" name="Text Box 43"/>
            <p:cNvSpPr txBox="1">
              <a:spLocks noChangeArrowheads="1"/>
            </p:cNvSpPr>
            <p:nvPr/>
          </p:nvSpPr>
          <p:spPr bwMode="auto">
            <a:xfrm>
              <a:off x="2832" y="3888"/>
              <a:ext cx="384" cy="21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OV</a:t>
              </a:r>
            </a:p>
          </p:txBody>
        </p:sp>
      </p:grpSp>
      <p:sp>
        <p:nvSpPr>
          <p:cNvPr id="49158" name="Rectangle 4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Handler Takes Control of VN</a:t>
            </a:r>
          </a:p>
        </p:txBody>
      </p:sp>
      <p:sp>
        <p:nvSpPr>
          <p:cNvPr id="49159" name="Line 46"/>
          <p:cNvSpPr>
            <a:spLocks noChangeShapeType="1"/>
          </p:cNvSpPr>
          <p:nvPr/>
        </p:nvSpPr>
        <p:spPr bwMode="auto">
          <a:xfrm>
            <a:off x="3657600" y="3733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9160" name="Text Box 48"/>
          <p:cNvSpPr txBox="1">
            <a:spLocks noChangeArrowheads="1"/>
          </p:cNvSpPr>
          <p:nvPr/>
        </p:nvSpPr>
        <p:spPr bwMode="auto">
          <a:xfrm>
            <a:off x="3794125" y="3846513"/>
            <a:ext cx="1463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(USER PROGRAM)</a:t>
            </a:r>
          </a:p>
        </p:txBody>
      </p:sp>
      <p:sp>
        <p:nvSpPr>
          <p:cNvPr id="49161" name="Text Box 49"/>
          <p:cNvSpPr txBox="1">
            <a:spLocks noChangeArrowheads="1"/>
          </p:cNvSpPr>
          <p:nvPr/>
        </p:nvSpPr>
        <p:spPr bwMode="auto">
          <a:xfrm>
            <a:off x="3717925" y="3465513"/>
            <a:ext cx="1889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(INTERRUPT HANDLER)</a:t>
            </a:r>
          </a:p>
        </p:txBody>
      </p:sp>
      <p:sp>
        <p:nvSpPr>
          <p:cNvPr id="49162" name="Line 50"/>
          <p:cNvSpPr>
            <a:spLocks noChangeShapeType="1"/>
          </p:cNvSpPr>
          <p:nvPr/>
        </p:nvSpPr>
        <p:spPr bwMode="auto">
          <a:xfrm flipH="1">
            <a:off x="5791200" y="3200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9163" name="Text Box 53"/>
          <p:cNvSpPr txBox="1">
            <a:spLocks noChangeArrowheads="1"/>
          </p:cNvSpPr>
          <p:nvPr/>
        </p:nvSpPr>
        <p:spPr bwMode="auto">
          <a:xfrm>
            <a:off x="5927725" y="29368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  <a:r>
              <a:rPr lang="en-US" sz="1200">
                <a:solidFill>
                  <a:schemeClr val="folHlink"/>
                </a:solidFill>
              </a:rPr>
              <a:t>0000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01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708EB2-8AAC-4D1F-9C0E-2C5AA9A4D6A8}" type="slidenum">
              <a:rPr lang="en-US"/>
              <a:pPr/>
              <a:t>32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</a:t>
            </a:r>
            <a:r>
              <a:rPr lang="en-US" smtClean="0"/>
              <a:t> 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If OV=1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Then PC</a:t>
            </a:r>
            <a:r>
              <a:rPr lang="en-US" smtClean="0">
                <a:sym typeface="Wingdings" pitchFamily="2" charset="2"/>
              </a:rPr>
              <a:t>NEWPC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DECODER 00</a:t>
            </a:r>
          </a:p>
        </p:txBody>
      </p:sp>
      <p:sp>
        <p:nvSpPr>
          <p:cNvPr id="5018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Jump to interrupt handler at memory location 1000</a:t>
            </a:r>
          </a:p>
          <a:p>
            <a:pPr eaLnBrk="1" hangingPunct="1"/>
            <a:r>
              <a:rPr lang="en-US" smtClean="0"/>
              <a:t>Set decoder to fetch cycle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12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9806DA-8897-434F-8F83-DB202A94A033}" type="slidenum">
              <a:rPr lang="en-US"/>
              <a:pPr/>
              <a:t>33</a:t>
            </a:fld>
            <a:endParaRPr lang="en-US"/>
          </a:p>
        </p:txBody>
      </p:sp>
      <p:sp>
        <p:nvSpPr>
          <p:cNvPr id="51204" name="Rectangle 1026"/>
          <p:cNvSpPr>
            <a:spLocks noChangeArrowheads="1"/>
          </p:cNvSpPr>
          <p:nvPr/>
        </p:nvSpPr>
        <p:spPr bwMode="auto">
          <a:xfrm>
            <a:off x="4876800" y="2133600"/>
            <a:ext cx="3903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03 </a:t>
            </a:r>
            <a:r>
              <a:rPr lang="en-US" sz="2000" u="sng"/>
              <a:t>Store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2" charset="2"/>
              </a:rPr>
              <a:t>IR.Address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MDR A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MEM[MAR]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04 </a:t>
            </a:r>
            <a:r>
              <a:rPr lang="en-US" sz="2000" u="sng"/>
              <a:t>Stop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 u="sng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05 </a:t>
            </a:r>
            <a:r>
              <a:rPr lang="en-US" sz="2000" u="sng">
                <a:solidFill>
                  <a:schemeClr val="folHlink"/>
                </a:solidFill>
              </a:rPr>
              <a:t>Interrupt Handler Routine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 	IF OV = 1 PC 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 NEWPC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chemeClr val="folHlink"/>
                </a:solidFill>
              </a:rPr>
              <a:t>	DECODER 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 00</a:t>
            </a:r>
          </a:p>
        </p:txBody>
      </p:sp>
      <p:sp>
        <p:nvSpPr>
          <p:cNvPr id="51205" name="Rectangle 1027"/>
          <p:cNvSpPr>
            <a:spLocks noChangeArrowheads="1"/>
          </p:cNvSpPr>
          <p:nvPr/>
        </p:nvSpPr>
        <p:spPr bwMode="auto">
          <a:xfrm>
            <a:off x="809625" y="2214563"/>
            <a:ext cx="3902075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3366"/>
                </a:solidFill>
              </a:rPr>
              <a:t>01 </a:t>
            </a:r>
            <a:r>
              <a:rPr lang="en-US" sz="2000" u="sng">
                <a:solidFill>
                  <a:srgbClr val="003366"/>
                </a:solidFill>
              </a:rPr>
              <a:t>Load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olidFill>
                  <a:srgbClr val="003366"/>
                </a:solidFill>
              </a:rPr>
              <a:t>	MAR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IR.Address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MDR 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MEM[MAR]</a:t>
            </a:r>
            <a:r>
              <a:rPr lang="en-US" sz="2000">
                <a:sym typeface="Wingdings" pitchFamily="2" charset="2"/>
              </a:rPr>
              <a:t> 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A </a:t>
            </a:r>
            <a:r>
              <a:rPr lang="en-US" sz="2000">
                <a:solidFill>
                  <a:srgbClr val="003366"/>
                </a:solidFill>
                <a:latin typeface="Wingdings" pitchFamily="2" charset="2"/>
              </a:rPr>
              <a:t>ç</a:t>
            </a:r>
            <a:r>
              <a:rPr lang="en-US" sz="2000"/>
              <a:t> 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DECODER</a:t>
            </a:r>
            <a:r>
              <a:rPr lang="en-US" sz="2000">
                <a:latin typeface="Wingdings" pitchFamily="2" charset="2"/>
              </a:rPr>
              <a:t>ç</a:t>
            </a:r>
            <a:r>
              <a:rPr lang="en-US" sz="2000"/>
              <a:t>05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02 </a:t>
            </a:r>
            <a:r>
              <a:rPr lang="en-US" sz="2000" u="sng">
                <a:sym typeface="Wingdings" pitchFamily="2" charset="2"/>
              </a:rPr>
              <a:t>Add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2" charset="2"/>
              </a:rPr>
              <a:t>IR.Address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MDR MEM[MAR]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A  A + MDR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>
                <a:sym typeface="Wingdings" pitchFamily="2" charset="2"/>
              </a:rPr>
              <a:t>	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000">
              <a:solidFill>
                <a:srgbClr val="003366"/>
              </a:solidFill>
            </a:endParaRPr>
          </a:p>
        </p:txBody>
      </p:sp>
      <p:sp>
        <p:nvSpPr>
          <p:cNvPr id="51206" name="Rectangle 102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Hardware/Software Bridge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95E46F-8963-4633-A078-4042E01CF515}" type="slidenum">
              <a:rPr lang="en-US"/>
              <a:pPr/>
              <a:t>34</a:t>
            </a:fld>
            <a:endParaRPr lang="en-US"/>
          </a:p>
        </p:txBody>
      </p:sp>
      <p:sp>
        <p:nvSpPr>
          <p:cNvPr id="52228" name="Rectangle 2"/>
          <p:cNvSpPr>
            <a:spLocks noChangeArrowheads="1"/>
          </p:cNvSpPr>
          <p:nvPr/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en-US" sz="3200"/>
              <a:t>The interrupt handler is the first extension layer or virtual machine developed over VN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en-US" sz="3200"/>
              <a:t>First step towards an operating system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3200"/>
          </a:p>
        </p:txBody>
      </p:sp>
      <p:sp>
        <p:nvSpPr>
          <p:cNvPr id="52229" name="Line 3"/>
          <p:cNvSpPr>
            <a:spLocks noChangeShapeType="1"/>
          </p:cNvSpPr>
          <p:nvPr/>
        </p:nvSpPr>
        <p:spPr bwMode="auto">
          <a:xfrm>
            <a:off x="2895600" y="5334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0" name="Freeform 4"/>
          <p:cNvSpPr>
            <a:spLocks/>
          </p:cNvSpPr>
          <p:nvPr/>
        </p:nvSpPr>
        <p:spPr bwMode="auto">
          <a:xfrm>
            <a:off x="3581400" y="4648200"/>
            <a:ext cx="1295400" cy="685800"/>
          </a:xfrm>
          <a:custGeom>
            <a:avLst/>
            <a:gdLst>
              <a:gd name="T0" fmla="*/ 0 w 816"/>
              <a:gd name="T1" fmla="*/ 1088707500 h 432"/>
              <a:gd name="T2" fmla="*/ 0 w 816"/>
              <a:gd name="T3" fmla="*/ 0 h 432"/>
              <a:gd name="T4" fmla="*/ 2056447500 w 816"/>
              <a:gd name="T5" fmla="*/ 0 h 432"/>
              <a:gd name="T6" fmla="*/ 2056447500 w 816"/>
              <a:gd name="T7" fmla="*/ 1088707500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816"/>
              <a:gd name="T13" fmla="*/ 0 h 432"/>
              <a:gd name="T14" fmla="*/ 816 w 816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6" h="432">
                <a:moveTo>
                  <a:pt x="0" y="432"/>
                </a:moveTo>
                <a:lnTo>
                  <a:pt x="0" y="0"/>
                </a:lnTo>
                <a:lnTo>
                  <a:pt x="816" y="0"/>
                </a:lnTo>
                <a:lnTo>
                  <a:pt x="816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1" name="Freeform 5"/>
          <p:cNvSpPr>
            <a:spLocks/>
          </p:cNvSpPr>
          <p:nvPr/>
        </p:nvSpPr>
        <p:spPr bwMode="auto">
          <a:xfrm>
            <a:off x="2895600" y="4114800"/>
            <a:ext cx="2514600" cy="1219200"/>
          </a:xfrm>
          <a:custGeom>
            <a:avLst/>
            <a:gdLst>
              <a:gd name="T0" fmla="*/ 0 w 1584"/>
              <a:gd name="T1" fmla="*/ 1935480000 h 768"/>
              <a:gd name="T2" fmla="*/ 0 w 1584"/>
              <a:gd name="T3" fmla="*/ 0 h 768"/>
              <a:gd name="T4" fmla="*/ 2147483647 w 1584"/>
              <a:gd name="T5" fmla="*/ 0 h 768"/>
              <a:gd name="T6" fmla="*/ 2147483647 w 1584"/>
              <a:gd name="T7" fmla="*/ 1935480000 h 768"/>
              <a:gd name="T8" fmla="*/ 0 60000 65536"/>
              <a:gd name="T9" fmla="*/ 0 60000 65536"/>
              <a:gd name="T10" fmla="*/ 0 60000 65536"/>
              <a:gd name="T11" fmla="*/ 0 60000 65536"/>
              <a:gd name="T12" fmla="*/ 0 w 1584"/>
              <a:gd name="T13" fmla="*/ 0 h 768"/>
              <a:gd name="T14" fmla="*/ 1584 w 1584"/>
              <a:gd name="T15" fmla="*/ 768 h 7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4" h="768">
                <a:moveTo>
                  <a:pt x="0" y="768"/>
                </a:moveTo>
                <a:lnTo>
                  <a:pt x="0" y="0"/>
                </a:lnTo>
                <a:lnTo>
                  <a:pt x="1584" y="0"/>
                </a:lnTo>
                <a:lnTo>
                  <a:pt x="1584" y="768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2" name="Text Box 6"/>
          <p:cNvSpPr txBox="1">
            <a:spLocks noChangeArrowheads="1"/>
          </p:cNvSpPr>
          <p:nvPr/>
        </p:nvSpPr>
        <p:spPr bwMode="auto">
          <a:xfrm>
            <a:off x="3276600" y="4114800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Interrupt Handler</a:t>
            </a:r>
          </a:p>
        </p:txBody>
      </p:sp>
      <p:sp>
        <p:nvSpPr>
          <p:cNvPr id="52233" name="Text Box 7"/>
          <p:cNvSpPr txBox="1">
            <a:spLocks noChangeArrowheads="1"/>
          </p:cNvSpPr>
          <p:nvPr/>
        </p:nvSpPr>
        <p:spPr bwMode="auto">
          <a:xfrm>
            <a:off x="3962400" y="48768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VN</a:t>
            </a:r>
          </a:p>
        </p:txBody>
      </p:sp>
      <p:sp>
        <p:nvSpPr>
          <p:cNvPr id="52234" name="Text Box 8"/>
          <p:cNvSpPr txBox="1">
            <a:spLocks noChangeArrowheads="1"/>
          </p:cNvSpPr>
          <p:nvPr/>
        </p:nvSpPr>
        <p:spPr bwMode="auto">
          <a:xfrm>
            <a:off x="2667000" y="5562600"/>
            <a:ext cx="434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Handler Virtual Machine</a:t>
            </a:r>
          </a:p>
        </p:txBody>
      </p:sp>
      <p:sp>
        <p:nvSpPr>
          <p:cNvPr id="52235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Virtual Machine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32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30EBB3-E629-4E5D-9850-8101E1A7E5F0}" type="slidenum">
              <a:rPr lang="en-US"/>
              <a:pPr/>
              <a:t>35</a:t>
            </a:fld>
            <a:endParaRPr 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Shared Memory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interrupt handler has to be loaded into memory along with any user program.</a:t>
            </a:r>
          </a:p>
          <a:p>
            <a:pPr eaLnBrk="1" hangingPunct="1"/>
            <a:r>
              <a:rPr lang="en-US" smtClean="0"/>
              <a:t>Sharing memory space raises a new problem:  the user program might eventually execute an instruction which may modify the interrupt handler routine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42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4D684-98FF-4A1B-89A5-2750B861B596}" type="slidenum">
              <a:rPr lang="en-US"/>
              <a:pPr/>
              <a:t>36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Shared Memory Example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81600" y="2214563"/>
            <a:ext cx="3586163" cy="38052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Interrupt Handler is loaded at MEM[0] with a length of 4000 words.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User program executes: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STORE&lt;3500&gt;, thus modifying the handler routine.</a:t>
            </a:r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914400" y="2895600"/>
            <a:ext cx="2590800" cy="3581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Line 6"/>
          <p:cNvSpPr>
            <a:spLocks noChangeShapeType="1"/>
          </p:cNvSpPr>
          <p:nvPr/>
        </p:nvSpPr>
        <p:spPr bwMode="auto">
          <a:xfrm>
            <a:off x="914400" y="48006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0" name="Text Box 7"/>
          <p:cNvSpPr txBox="1">
            <a:spLocks noChangeArrowheads="1"/>
          </p:cNvSpPr>
          <p:nvPr/>
        </p:nvSpPr>
        <p:spPr bwMode="auto">
          <a:xfrm>
            <a:off x="1143000" y="33528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Interrupt Handler</a:t>
            </a:r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1143000" y="51816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User Program</a:t>
            </a:r>
          </a:p>
        </p:txBody>
      </p:sp>
      <p:sp>
        <p:nvSpPr>
          <p:cNvPr id="54282" name="Line 9"/>
          <p:cNvSpPr>
            <a:spLocks noChangeShapeType="1"/>
          </p:cNvSpPr>
          <p:nvPr/>
        </p:nvSpPr>
        <p:spPr bwMode="auto">
          <a:xfrm flipH="1">
            <a:off x="3505200" y="4800600"/>
            <a:ext cx="60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3" name="Text Box 10"/>
          <p:cNvSpPr txBox="1">
            <a:spLocks noChangeArrowheads="1"/>
          </p:cNvSpPr>
          <p:nvPr/>
        </p:nvSpPr>
        <p:spPr bwMode="auto">
          <a:xfrm>
            <a:off x="4114800" y="4572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4000</a:t>
            </a:r>
          </a:p>
        </p:txBody>
      </p:sp>
      <p:sp>
        <p:nvSpPr>
          <p:cNvPr id="54284" name="Line 11"/>
          <p:cNvSpPr>
            <a:spLocks noChangeShapeType="1"/>
          </p:cNvSpPr>
          <p:nvPr/>
        </p:nvSpPr>
        <p:spPr bwMode="auto">
          <a:xfrm flipH="1">
            <a:off x="3505200" y="4267200"/>
            <a:ext cx="609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4114800" y="4038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3500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52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617801-6425-455A-9E8C-1E4F5448A1B2}" type="slidenum">
              <a:rPr lang="en-US"/>
              <a:pPr/>
              <a:t>37</a:t>
            </a:fld>
            <a:endParaRPr lang="en-US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Memory Protection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new mechanism must be implemented in order to protect the interrupt handler routine from user programs.</a:t>
            </a:r>
          </a:p>
          <a:p>
            <a:pPr eaLnBrk="1" hangingPunct="1"/>
            <a:r>
              <a:rPr lang="en-US" smtClean="0"/>
              <a:t>The memory protection mechanism has three components:  a fence register, a device to compare addresses, and a flip flop to be set if a memory violation occurs.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83241D-EFFE-45B5-9705-61010B8A2EC5}" type="slidenum">
              <a:rPr lang="en-US"/>
              <a:pPr/>
              <a:t>38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Memory Protection Components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Fence Register:  register loaded with the address of the boundary between the interrupt handler routine and the user program</a:t>
            </a:r>
          </a:p>
          <a:p>
            <a:pPr eaLnBrk="1" hangingPunct="1"/>
            <a:r>
              <a:rPr lang="en-US" sz="2800" smtClean="0"/>
              <a:t>Device for Address Comparisons:  compares the fence register with any addresses that the user program attempts to access</a:t>
            </a:r>
          </a:p>
          <a:p>
            <a:pPr eaLnBrk="1" hangingPunct="1"/>
            <a:r>
              <a:rPr lang="en-US" sz="2800" smtClean="0"/>
              <a:t>Flip/Flop:  is set to 1 if a memory violation occurs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73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73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E319A7-15C9-4C3D-8FC1-0079E090E8C6}" type="slidenum">
              <a:rPr lang="en-US"/>
              <a:pPr/>
              <a:t>39</a:t>
            </a:fld>
            <a:endParaRPr lang="en-US"/>
          </a:p>
        </p:txBody>
      </p:sp>
      <p:sp>
        <p:nvSpPr>
          <p:cNvPr id="5734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VN with Memory Protection</a:t>
            </a:r>
          </a:p>
        </p:txBody>
      </p:sp>
      <p:sp>
        <p:nvSpPr>
          <p:cNvPr id="57349" name="Line 1028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0" name="Rectangle 1029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57351" name="Rectangle 1030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57352" name="Rectangle 1031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57353" name="Rectangle 1032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57354" name="Rectangle 1033"/>
          <p:cNvSpPr>
            <a:spLocks noChangeArrowheads="1"/>
          </p:cNvSpPr>
          <p:nvPr/>
        </p:nvSpPr>
        <p:spPr bwMode="auto">
          <a:xfrm>
            <a:off x="3689350" y="32115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57355" name="Line 1034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6" name="Line 1035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7" name="Line 1036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8" name="Line 1037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9" name="Line 1039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0" name="Line 1040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1" name="Line 1041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2" name="AutoShape 1042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57363" name="Line 1043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4" name="Line 1044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5" name="Line 1045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6" name="Line 1046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7" name="Line 1047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8" name="Line 1048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9" name="Line 1049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0" name="AutoShape 1050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57371" name="Line 1051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2" name="Line 1052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3" name="Line 1053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4" name="Line 1054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5" name="Line 1055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6" name="Line 1056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7" name="Text Box 1057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57378" name="Rectangle 1058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57379" name="Rectangle 1059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OldPC</a:t>
            </a:r>
          </a:p>
        </p:txBody>
      </p:sp>
      <p:sp>
        <p:nvSpPr>
          <p:cNvPr id="57380" name="Line 1060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1" name="Freeform 1061"/>
          <p:cNvSpPr>
            <a:spLocks/>
          </p:cNvSpPr>
          <p:nvPr/>
        </p:nvSpPr>
        <p:spPr bwMode="auto">
          <a:xfrm>
            <a:off x="5105400" y="2362200"/>
            <a:ext cx="2057400" cy="457200"/>
          </a:xfrm>
          <a:custGeom>
            <a:avLst/>
            <a:gdLst>
              <a:gd name="T0" fmla="*/ 0 w 1296"/>
              <a:gd name="T1" fmla="*/ 0 h 288"/>
              <a:gd name="T2" fmla="*/ 2056447500 w 1296"/>
              <a:gd name="T3" fmla="*/ 0 h 288"/>
              <a:gd name="T4" fmla="*/ 2056447500 w 1296"/>
              <a:gd name="T5" fmla="*/ 725805000 h 288"/>
              <a:gd name="T6" fmla="*/ 2147483647 w 1296"/>
              <a:gd name="T7" fmla="*/ 72580500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288"/>
              <a:gd name="T14" fmla="*/ 1296 w 129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288">
                <a:moveTo>
                  <a:pt x="0" y="0"/>
                </a:moveTo>
                <a:lnTo>
                  <a:pt x="816" y="0"/>
                </a:lnTo>
                <a:lnTo>
                  <a:pt x="816" y="288"/>
                </a:lnTo>
                <a:lnTo>
                  <a:pt x="1296" y="288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2" name="Line 1062"/>
          <p:cNvSpPr>
            <a:spLocks noChangeShapeType="1"/>
          </p:cNvSpPr>
          <p:nvPr/>
        </p:nvSpPr>
        <p:spPr bwMode="auto">
          <a:xfrm>
            <a:off x="6934200" y="281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3" name="Line 1063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4" name="Line 1064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5" name="Freeform 1065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6" name="Line 1066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7" name="Text Box 1067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57388" name="Rectangle 1068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57389" name="AutoShape 1069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57390" name="Text Box 1070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57391" name="Rectangle 1071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2" name="Text Box 1072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57393" name="Text Box 1073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57394" name="Line 1074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5" name="Line 1075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6" name="Line 1076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7" name="Freeform 1077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8" name="Line 1079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5FBBDE-0591-458F-B936-BF35AE3154D3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Instruction Cycle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Instruction cycle, or machine cycle, in VN is composed of 2 steps:</a:t>
            </a:r>
          </a:p>
          <a:p>
            <a:pPr eaLnBrk="1" hangingPunct="1"/>
            <a:r>
              <a:rPr lang="en-US" sz="2800" smtClean="0"/>
              <a:t>1.  Fetch Cycle:  instructions are retrieved from memory</a:t>
            </a:r>
          </a:p>
          <a:p>
            <a:pPr eaLnBrk="1" hangingPunct="1"/>
            <a:r>
              <a:rPr lang="en-US" sz="2800" smtClean="0"/>
              <a:t>2.  Execution Cycle:  instructions are executed</a:t>
            </a:r>
          </a:p>
          <a:p>
            <a:pPr eaLnBrk="1" hangingPunct="1"/>
            <a:r>
              <a:rPr lang="en-US" sz="2800" smtClean="0"/>
              <a:t>A hardware description language will be used to understand how instructions are executed in VN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D4B23D-712E-44C0-AAD1-B892DC5B7718}" type="slidenum">
              <a:rPr lang="en-US"/>
              <a:pPr/>
              <a:t>40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Changes to the ISA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With the inclusion of the mechanism to protect the Interrupt Handler, some modifications need to be made to the ISA (Instruction Set Architecture)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Instructions Load, Add, and Store have to be modified to check the value of the Memory Protection (MP) once the first step of those instructions has executed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939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593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9E68A3-97D3-4F68-9732-D55DC83303D2}" type="slidenum">
              <a:rPr lang="en-US"/>
              <a:pPr/>
              <a:t>41</a:t>
            </a:fld>
            <a:endParaRPr 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Modified ISA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01 Load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MAR</a:t>
            </a:r>
            <a:r>
              <a:rPr lang="en-US" sz="1800" smtClean="0">
                <a:sym typeface="Wingdings" pitchFamily="2" charset="2"/>
              </a:rPr>
              <a:t>IR.Address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ym typeface="Wingdings" pitchFamily="2" charset="2"/>
              </a:rPr>
              <a:t>	</a:t>
            </a:r>
            <a:r>
              <a:rPr lang="en-US" sz="1800" smtClean="0">
                <a:solidFill>
                  <a:schemeClr val="folHlink"/>
                </a:solidFill>
                <a:sym typeface="Wingdings" pitchFamily="2" charset="2"/>
              </a:rPr>
              <a:t>If MP=0</a:t>
            </a:r>
            <a:r>
              <a:rPr lang="en-US" sz="1800" smtClean="0">
                <a:sym typeface="Wingdings" pitchFamily="2" charset="2"/>
              </a:rPr>
              <a:t> Then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ym typeface="Wingdings" pitchFamily="2" charset="2"/>
              </a:rPr>
              <a:t>		MDR MEM[MAR]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ym typeface="Wingdings" pitchFamily="2" charset="2"/>
              </a:rPr>
              <a:t>		A MDR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ym typeface="Wingdings" pitchFamily="2" charset="2"/>
              </a:rPr>
              <a:t>	</a:t>
            </a:r>
            <a:r>
              <a:rPr lang="en-US" sz="2000" smtClean="0">
                <a:sym typeface="Wingdings" pitchFamily="2" charset="2"/>
              </a:rPr>
              <a:t>DECODER 05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02 Add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MAR</a:t>
            </a:r>
            <a:r>
              <a:rPr lang="en-US" sz="2000" smtClean="0">
                <a:sym typeface="Wingdings" pitchFamily="2" charset="2"/>
              </a:rPr>
              <a:t>IR.Address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</a:t>
            </a:r>
            <a:r>
              <a:rPr lang="en-US" sz="2000" smtClean="0">
                <a:solidFill>
                  <a:schemeClr val="folHlink"/>
                </a:solidFill>
                <a:sym typeface="Wingdings" pitchFamily="2" charset="2"/>
              </a:rPr>
              <a:t>If MP=0</a:t>
            </a:r>
            <a:r>
              <a:rPr lang="en-US" sz="2000" smtClean="0">
                <a:sym typeface="Wingdings" pitchFamily="2" charset="2"/>
              </a:rPr>
              <a:t> Then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	MDR MEM[MAR]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	A  A + MDR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DECODER 05</a:t>
            </a:r>
          </a:p>
        </p:txBody>
      </p:sp>
      <p:sp>
        <p:nvSpPr>
          <p:cNvPr id="5939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03 Store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MAR</a:t>
            </a:r>
            <a:r>
              <a:rPr lang="en-US" sz="2000" smtClean="0">
                <a:sym typeface="Wingdings" pitchFamily="2" charset="2"/>
              </a:rPr>
              <a:t>IR.Address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</a:t>
            </a:r>
            <a:r>
              <a:rPr lang="en-US" sz="2000" smtClean="0">
                <a:solidFill>
                  <a:schemeClr val="folHlink"/>
                </a:solidFill>
                <a:sym typeface="Wingdings" pitchFamily="2" charset="2"/>
              </a:rPr>
              <a:t>If MP=0</a:t>
            </a:r>
            <a:r>
              <a:rPr lang="en-US" sz="2000" smtClean="0">
                <a:sym typeface="Wingdings" pitchFamily="2" charset="2"/>
              </a:rPr>
              <a:t> Then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	MDR A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	MEM[MAR] MDR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Decoder 05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folHlink"/>
                </a:solidFill>
              </a:rPr>
              <a:t>05 </a:t>
            </a:r>
            <a:r>
              <a:rPr lang="en-US" sz="2000" u="sng" smtClean="0">
                <a:solidFill>
                  <a:schemeClr val="folHlink"/>
                </a:solidFill>
              </a:rPr>
              <a:t>Interrupt Handler Routine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folHlink"/>
                </a:solidFill>
              </a:rPr>
              <a:t> 	IF OV = 1 PC </a:t>
            </a:r>
            <a:r>
              <a:rPr lang="en-US" sz="2000" smtClean="0">
                <a:solidFill>
                  <a:schemeClr val="folHlink"/>
                </a:solidFill>
                <a:sym typeface="Wingdings" pitchFamily="2" charset="2"/>
              </a:rPr>
              <a:t> NEWPC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folHlink"/>
                </a:solidFill>
                <a:sym typeface="Wingdings" pitchFamily="2" charset="2"/>
              </a:rPr>
              <a:t>	IF MP = 1 PC  NEWPC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chemeClr val="folHlink"/>
                </a:solidFill>
              </a:rPr>
              <a:t>	DECODER </a:t>
            </a:r>
            <a:r>
              <a:rPr lang="en-US" sz="2000" smtClean="0">
                <a:solidFill>
                  <a:schemeClr val="folHlink"/>
                </a:solidFill>
                <a:sym typeface="Wingdings" pitchFamily="2" charset="2"/>
              </a:rPr>
              <a:t> 00</a:t>
            </a:r>
          </a:p>
          <a:p>
            <a:pPr eaLnBrk="1" hangingPunct="1">
              <a:buFont typeface="Wingdings" pitchFamily="2" charset="2"/>
              <a:buNone/>
            </a:pPr>
            <a:endParaRPr lang="en-US" sz="200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FF4D2E-F56B-40B8-82F7-FCC7F28FC638}" type="slidenum">
              <a:rPr lang="en-US"/>
              <a:pPr/>
              <a:t>42</a:t>
            </a:fld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 (PSW)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PSW, or Program State Word, is a structure that give us information about the state of a program.</a:t>
            </a:r>
          </a:p>
          <a:p>
            <a:pPr eaLnBrk="1" hangingPunct="1"/>
            <a:r>
              <a:rPr lang="en-US" smtClean="0"/>
              <a:t>In this register, we have the PC, MODE, Interrupt Flags, and the Mask(defined later)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144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14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F9CAA5-8A5F-4169-B5A1-C3A24E1CFA1A}" type="slidenum">
              <a:rPr lang="en-US"/>
              <a:pPr/>
              <a:t>43</a:t>
            </a:fld>
            <a:endParaRPr lang="en-US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</a:t>
            </a:r>
          </a:p>
        </p:txBody>
      </p:sp>
      <p:sp>
        <p:nvSpPr>
          <p:cNvPr id="61445" name="Rectangle 79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446" name="Line 80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47" name="Line 81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48" name="Line 82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49" name="Line 83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0" name="Line 84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1" name="Line 85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2" name="Line 86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3" name="Line 87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4" name="Text Box 88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61455" name="Text Box 89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61456" name="Text Box 90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61457" name="Text Box 91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58" name="Text Box 93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61459" name="Text Box 94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61460" name="Text Box 96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61461" name="Line 98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981922-B1F8-4D49-9700-D94CD129D8ED}" type="slidenum">
              <a:rPr lang="en-US"/>
              <a:pPr/>
              <a:t>44</a:t>
            </a:fld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Privileged Instructions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What if a user program attempted to modify the fence register?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	The register is not protected so it does not fall under the previous memory protection mechanism.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 the idea of privileged instructions to denote which instructions are prohibited to user programs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071B0F-50F3-4566-8EFD-24F8E8FC2B6E}" type="slidenum">
              <a:rPr lang="en-US"/>
              <a:pPr/>
              <a:t>45</a:t>
            </a:fld>
            <a:endParaRPr 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Privileged Instruction Implementation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To distinguish between times when privileged instructions either are or are not allowed, the computer operates in two </a:t>
            </a:r>
            <a:r>
              <a:rPr lang="en-US" sz="2800" i="1" smtClean="0"/>
              <a:t>modes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User mode: 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Supervisor mode: 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From now on, </a:t>
            </a:r>
            <a:r>
              <a:rPr lang="en-US" sz="2800" i="1" smtClean="0"/>
              <a:t>interrupt handler</a:t>
            </a:r>
            <a:r>
              <a:rPr lang="en-US" sz="2800" smtClean="0"/>
              <a:t> and </a:t>
            </a:r>
            <a:r>
              <a:rPr lang="en-US" sz="2800" i="1" smtClean="0"/>
              <a:t>supervisor</a:t>
            </a:r>
            <a:r>
              <a:rPr lang="en-US" sz="2800" smtClean="0"/>
              <a:t> are terms that can be used interchangeably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 User mode, only a subset of the instruction set can be used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supervisor has access to all instructions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6DA3B0-982A-4270-AF4E-9B8082EE4603}" type="slidenum">
              <a:rPr lang="en-US"/>
              <a:pPr/>
              <a:t>46</a:t>
            </a:fld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Implementing Privileged Instructions cont.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1.  Add another flip/flop (flag) to the CPU and denote it as the mode bit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2.  Create a mechanism in the CPU to avoid the execution of privileged instructions by user programs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3.  The instruction set has to be organized in such a way that all privileged instructions have operation codes greater than a given number.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-For example, if the ISA has 120 instructions, privileged instructions will have operation codes greater than 59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55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55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5AA397-A8D9-4F04-A38E-E98F89AED9E8}" type="slidenum">
              <a:rPr lang="en-US"/>
              <a:pPr/>
              <a:t>47</a:t>
            </a:fld>
            <a:endParaRPr lang="en-US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Mechanism for User/Supervisor Modes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This device compares the opcode in the Instruction Register (IR.OP) with the opcode of the last non-privileged instruction. 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the outcome yields a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1</a:t>
            </a:r>
            <a:r>
              <a:rPr lang="ja-JP" altLang="en-US" sz="2400" smtClean="0"/>
              <a:t>”</a:t>
            </a:r>
            <a:r>
              <a:rPr lang="en-US" altLang="ja-JP" sz="2400" smtClean="0"/>
              <a:t>, then this is a privileged instruction.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This outcome is then compared with the mode bit.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the mode is 0 (indicating user mode), and it is a privileged instruction, then the Privileged Instruction bit (PI) is set to one.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hardware will detect the event, and the interrupt handler routine will be executed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656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65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2A3D34-8652-411B-A46F-53637466F225}" type="slidenum">
              <a:rPr lang="en-US"/>
              <a:pPr/>
              <a:t>48</a:t>
            </a:fld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Mechanism for User/Supervisor Modes Cont.</a:t>
            </a:r>
          </a:p>
        </p:txBody>
      </p:sp>
      <p:sp>
        <p:nvSpPr>
          <p:cNvPr id="66565" name="Rectangle 3"/>
          <p:cNvSpPr>
            <a:spLocks noChangeArrowheads="1"/>
          </p:cNvSpPr>
          <p:nvPr/>
        </p:nvSpPr>
        <p:spPr bwMode="auto">
          <a:xfrm>
            <a:off x="4819650" y="2286000"/>
            <a:ext cx="963613" cy="468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/>
              <a:t>IR.OP</a:t>
            </a:r>
          </a:p>
        </p:txBody>
      </p:sp>
      <p:sp>
        <p:nvSpPr>
          <p:cNvPr id="66566" name="Rectangle 4"/>
          <p:cNvSpPr>
            <a:spLocks noChangeArrowheads="1"/>
          </p:cNvSpPr>
          <p:nvPr/>
        </p:nvSpPr>
        <p:spPr bwMode="auto">
          <a:xfrm>
            <a:off x="6427788" y="2286000"/>
            <a:ext cx="963612" cy="468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/>
              <a:t>59</a:t>
            </a:r>
          </a:p>
        </p:txBody>
      </p:sp>
      <p:sp>
        <p:nvSpPr>
          <p:cNvPr id="66567" name="AutoShape 5"/>
          <p:cNvSpPr>
            <a:spLocks noChangeArrowheads="1"/>
          </p:cNvSpPr>
          <p:nvPr/>
        </p:nvSpPr>
        <p:spPr bwMode="auto">
          <a:xfrm>
            <a:off x="5300663" y="3222625"/>
            <a:ext cx="1608137" cy="779463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en-US"/>
              <a:t>    &gt;</a:t>
            </a:r>
          </a:p>
        </p:txBody>
      </p:sp>
      <p:sp>
        <p:nvSpPr>
          <p:cNvPr id="66568" name="Line 6"/>
          <p:cNvSpPr>
            <a:spLocks noChangeShapeType="1"/>
          </p:cNvSpPr>
          <p:nvPr/>
        </p:nvSpPr>
        <p:spPr bwMode="auto">
          <a:xfrm>
            <a:off x="5624513" y="2754313"/>
            <a:ext cx="0" cy="468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9" name="Line 7"/>
          <p:cNvSpPr>
            <a:spLocks noChangeShapeType="1"/>
          </p:cNvSpPr>
          <p:nvPr/>
        </p:nvSpPr>
        <p:spPr bwMode="auto">
          <a:xfrm>
            <a:off x="6586538" y="2754313"/>
            <a:ext cx="0" cy="468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0" name="AutoShape 8"/>
          <p:cNvSpPr>
            <a:spLocks noChangeArrowheads="1"/>
          </p:cNvSpPr>
          <p:nvPr/>
        </p:nvSpPr>
        <p:spPr bwMode="auto">
          <a:xfrm rot="5400000">
            <a:off x="5310188" y="4457700"/>
            <a:ext cx="625475" cy="962025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1" name="Line 9"/>
          <p:cNvSpPr>
            <a:spLocks noChangeShapeType="1"/>
          </p:cNvSpPr>
          <p:nvPr/>
        </p:nvSpPr>
        <p:spPr bwMode="auto">
          <a:xfrm>
            <a:off x="5783263" y="4002088"/>
            <a:ext cx="0" cy="623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2" name="Rectangle 10"/>
          <p:cNvSpPr>
            <a:spLocks noChangeArrowheads="1"/>
          </p:cNvSpPr>
          <p:nvPr/>
        </p:nvSpPr>
        <p:spPr bwMode="auto">
          <a:xfrm>
            <a:off x="2728913" y="3065463"/>
            <a:ext cx="963612" cy="62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/>
              <a:t>Mode </a:t>
            </a:r>
          </a:p>
          <a:p>
            <a:pPr eaLnBrk="0" hangingPunct="0"/>
            <a:r>
              <a:rPr lang="en-US" sz="1600"/>
              <a:t>Bit = 0</a:t>
            </a:r>
          </a:p>
        </p:txBody>
      </p:sp>
      <p:sp>
        <p:nvSpPr>
          <p:cNvPr id="66573" name="Line 11"/>
          <p:cNvSpPr>
            <a:spLocks noChangeShapeType="1"/>
          </p:cNvSpPr>
          <p:nvPr/>
        </p:nvSpPr>
        <p:spPr bwMode="auto">
          <a:xfrm>
            <a:off x="3211513" y="3690938"/>
            <a:ext cx="0" cy="468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4" name="AutoShape 13"/>
          <p:cNvSpPr>
            <a:spLocks noChangeArrowheads="1"/>
          </p:cNvSpPr>
          <p:nvPr/>
        </p:nvSpPr>
        <p:spPr bwMode="auto">
          <a:xfrm rot="5360083">
            <a:off x="3866357" y="4001294"/>
            <a:ext cx="622300" cy="312737"/>
          </a:xfrm>
          <a:prstGeom prst="flowChartExtra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66575" name="Line 14"/>
          <p:cNvSpPr>
            <a:spLocks noChangeShapeType="1"/>
          </p:cNvSpPr>
          <p:nvPr/>
        </p:nvSpPr>
        <p:spPr bwMode="auto">
          <a:xfrm>
            <a:off x="3211513" y="4159250"/>
            <a:ext cx="8048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6" name="Line 16"/>
          <p:cNvSpPr>
            <a:spLocks noChangeShapeType="1"/>
          </p:cNvSpPr>
          <p:nvPr/>
        </p:nvSpPr>
        <p:spPr bwMode="auto">
          <a:xfrm flipH="1">
            <a:off x="5624513" y="5251450"/>
            <a:ext cx="0" cy="311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7" name="Text Box 18"/>
          <p:cNvSpPr txBox="1">
            <a:spLocks noChangeArrowheads="1"/>
          </p:cNvSpPr>
          <p:nvPr/>
        </p:nvSpPr>
        <p:spPr bwMode="auto">
          <a:xfrm>
            <a:off x="5105400" y="5562600"/>
            <a:ext cx="1143000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PI</a:t>
            </a:r>
          </a:p>
        </p:txBody>
      </p:sp>
      <p:sp>
        <p:nvSpPr>
          <p:cNvPr id="66578" name="Line 19"/>
          <p:cNvSpPr>
            <a:spLocks noChangeShapeType="1"/>
          </p:cNvSpPr>
          <p:nvPr/>
        </p:nvSpPr>
        <p:spPr bwMode="auto">
          <a:xfrm>
            <a:off x="5410200" y="411480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79" name="Line 20"/>
          <p:cNvSpPr>
            <a:spLocks noChangeShapeType="1"/>
          </p:cNvSpPr>
          <p:nvPr/>
        </p:nvSpPr>
        <p:spPr bwMode="auto">
          <a:xfrm>
            <a:off x="4343400" y="4114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80" name="Oval 22"/>
          <p:cNvSpPr>
            <a:spLocks noChangeArrowheads="1"/>
          </p:cNvSpPr>
          <p:nvPr/>
        </p:nvSpPr>
        <p:spPr bwMode="auto">
          <a:xfrm>
            <a:off x="4343400" y="40386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75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75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2FEC61-FC1C-4AE7-8DF2-73A642660625}" type="slidenum">
              <a:rPr lang="en-US"/>
              <a:pPr/>
              <a:t>49</a:t>
            </a:fld>
            <a:endParaRPr lang="en-US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CPU After Mode Flag Addition</a:t>
            </a:r>
          </a:p>
        </p:txBody>
      </p:sp>
      <p:sp>
        <p:nvSpPr>
          <p:cNvPr id="67589" name="Text Box 16"/>
          <p:cNvSpPr txBox="1">
            <a:spLocks noChangeArrowheads="1"/>
          </p:cNvSpPr>
          <p:nvPr/>
        </p:nvSpPr>
        <p:spPr bwMode="auto">
          <a:xfrm>
            <a:off x="10668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CPU</a:t>
            </a:r>
          </a:p>
        </p:txBody>
      </p:sp>
      <p:grpSp>
        <p:nvGrpSpPr>
          <p:cNvPr id="67590" name="Group 20"/>
          <p:cNvGrpSpPr>
            <a:grpSpLocks/>
          </p:cNvGrpSpPr>
          <p:nvPr/>
        </p:nvGrpSpPr>
        <p:grpSpPr bwMode="auto">
          <a:xfrm>
            <a:off x="990600" y="2438400"/>
            <a:ext cx="7772400" cy="3048000"/>
            <a:chOff x="624" y="1536"/>
            <a:chExt cx="4896" cy="1920"/>
          </a:xfrm>
        </p:grpSpPr>
        <p:sp>
          <p:nvSpPr>
            <p:cNvPr id="67591" name="Rectangle 4"/>
            <p:cNvSpPr>
              <a:spLocks noChangeArrowheads="1"/>
            </p:cNvSpPr>
            <p:nvPr/>
          </p:nvSpPr>
          <p:spPr bwMode="auto">
            <a:xfrm>
              <a:off x="624" y="1536"/>
              <a:ext cx="3840" cy="1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2" name="Line 5"/>
            <p:cNvSpPr>
              <a:spLocks noChangeShapeType="1"/>
            </p:cNvSpPr>
            <p:nvPr/>
          </p:nvSpPr>
          <p:spPr bwMode="auto">
            <a:xfrm>
              <a:off x="624" y="2784"/>
              <a:ext cx="38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593" name="Text Box 6"/>
            <p:cNvSpPr txBox="1">
              <a:spLocks noChangeArrowheads="1"/>
            </p:cNvSpPr>
            <p:nvPr/>
          </p:nvSpPr>
          <p:spPr bwMode="auto">
            <a:xfrm>
              <a:off x="816" y="1728"/>
              <a:ext cx="81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PC</a:t>
              </a:r>
            </a:p>
          </p:txBody>
        </p:sp>
        <p:sp>
          <p:nvSpPr>
            <p:cNvPr id="67594" name="Text Box 7"/>
            <p:cNvSpPr txBox="1">
              <a:spLocks noChangeArrowheads="1"/>
            </p:cNvSpPr>
            <p:nvPr/>
          </p:nvSpPr>
          <p:spPr bwMode="auto">
            <a:xfrm>
              <a:off x="3600" y="1680"/>
              <a:ext cx="62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Mode</a:t>
              </a:r>
            </a:p>
          </p:txBody>
        </p:sp>
        <p:sp>
          <p:nvSpPr>
            <p:cNvPr id="67595" name="Text Box 8"/>
            <p:cNvSpPr txBox="1">
              <a:spLocks noChangeArrowheads="1"/>
            </p:cNvSpPr>
            <p:nvPr/>
          </p:nvSpPr>
          <p:spPr bwMode="auto">
            <a:xfrm>
              <a:off x="1920" y="1680"/>
              <a:ext cx="43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OV</a:t>
              </a:r>
            </a:p>
          </p:txBody>
        </p:sp>
        <p:sp>
          <p:nvSpPr>
            <p:cNvPr id="67596" name="Text Box 9"/>
            <p:cNvSpPr txBox="1">
              <a:spLocks noChangeArrowheads="1"/>
            </p:cNvSpPr>
            <p:nvPr/>
          </p:nvSpPr>
          <p:spPr bwMode="auto">
            <a:xfrm>
              <a:off x="2448" y="1680"/>
              <a:ext cx="43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MP</a:t>
              </a:r>
            </a:p>
          </p:txBody>
        </p:sp>
        <p:sp>
          <p:nvSpPr>
            <p:cNvPr id="67597" name="Text Box 10"/>
            <p:cNvSpPr txBox="1">
              <a:spLocks noChangeArrowheads="1"/>
            </p:cNvSpPr>
            <p:nvPr/>
          </p:nvSpPr>
          <p:spPr bwMode="auto">
            <a:xfrm>
              <a:off x="2976" y="1680"/>
              <a:ext cx="43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PI</a:t>
              </a:r>
            </a:p>
          </p:txBody>
        </p:sp>
        <p:sp>
          <p:nvSpPr>
            <p:cNvPr id="67598" name="Text Box 11"/>
            <p:cNvSpPr txBox="1">
              <a:spLocks noChangeArrowheads="1"/>
            </p:cNvSpPr>
            <p:nvPr/>
          </p:nvSpPr>
          <p:spPr bwMode="auto">
            <a:xfrm>
              <a:off x="816" y="2160"/>
              <a:ext cx="81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NewPC</a:t>
              </a:r>
            </a:p>
          </p:txBody>
        </p:sp>
        <p:sp>
          <p:nvSpPr>
            <p:cNvPr id="67599" name="Text Box 12"/>
            <p:cNvSpPr txBox="1">
              <a:spLocks noChangeArrowheads="1"/>
            </p:cNvSpPr>
            <p:nvPr/>
          </p:nvSpPr>
          <p:spPr bwMode="auto">
            <a:xfrm>
              <a:off x="3456" y="2256"/>
              <a:ext cx="81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Fence</a:t>
              </a:r>
            </a:p>
          </p:txBody>
        </p:sp>
        <p:sp>
          <p:nvSpPr>
            <p:cNvPr id="67600" name="Text Box 13"/>
            <p:cNvSpPr txBox="1">
              <a:spLocks noChangeArrowheads="1"/>
            </p:cNvSpPr>
            <p:nvPr/>
          </p:nvSpPr>
          <p:spPr bwMode="auto">
            <a:xfrm>
              <a:off x="768" y="2928"/>
              <a:ext cx="115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Accumulator</a:t>
              </a:r>
            </a:p>
          </p:txBody>
        </p:sp>
        <p:sp>
          <p:nvSpPr>
            <p:cNvPr id="67601" name="Text Box 14"/>
            <p:cNvSpPr txBox="1">
              <a:spLocks noChangeArrowheads="1"/>
            </p:cNvSpPr>
            <p:nvPr/>
          </p:nvSpPr>
          <p:spPr bwMode="auto">
            <a:xfrm>
              <a:off x="4512" y="1632"/>
              <a:ext cx="100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Supervisor Mode</a:t>
              </a:r>
            </a:p>
          </p:txBody>
        </p:sp>
        <p:sp>
          <p:nvSpPr>
            <p:cNvPr id="67602" name="Text Box 15"/>
            <p:cNvSpPr txBox="1">
              <a:spLocks noChangeArrowheads="1"/>
            </p:cNvSpPr>
            <p:nvPr/>
          </p:nvSpPr>
          <p:spPr bwMode="auto">
            <a:xfrm>
              <a:off x="4512" y="2928"/>
              <a:ext cx="10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User Mode</a:t>
              </a:r>
            </a:p>
          </p:txBody>
        </p:sp>
        <p:sp>
          <p:nvSpPr>
            <p:cNvPr id="67603" name="Rectangle 17"/>
            <p:cNvSpPr>
              <a:spLocks noChangeArrowheads="1"/>
            </p:cNvSpPr>
            <p:nvPr/>
          </p:nvSpPr>
          <p:spPr bwMode="auto">
            <a:xfrm>
              <a:off x="720" y="1632"/>
              <a:ext cx="3600" cy="480"/>
            </a:xfrm>
            <a:prstGeom prst="rect">
              <a:avLst/>
            </a:prstGeom>
            <a:noFill/>
            <a:ln w="571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4" name="Text Box 18"/>
            <p:cNvSpPr txBox="1">
              <a:spLocks noChangeArrowheads="1"/>
            </p:cNvSpPr>
            <p:nvPr/>
          </p:nvSpPr>
          <p:spPr bwMode="auto">
            <a:xfrm>
              <a:off x="4656" y="2256"/>
              <a:ext cx="8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folHlink"/>
                  </a:solidFill>
                </a:rPr>
                <a:t>PSW</a:t>
              </a:r>
            </a:p>
          </p:txBody>
        </p:sp>
        <p:sp>
          <p:nvSpPr>
            <p:cNvPr id="67605" name="Line 19"/>
            <p:cNvSpPr>
              <a:spLocks noChangeShapeType="1"/>
            </p:cNvSpPr>
            <p:nvPr/>
          </p:nvSpPr>
          <p:spPr bwMode="auto">
            <a:xfrm flipH="1" flipV="1">
              <a:off x="4368" y="2112"/>
              <a:ext cx="336" cy="24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FFA18F-01FD-40DA-B510-6988FDAE4550}" type="slidenum">
              <a:rPr lang="en-US"/>
              <a:pPr/>
              <a:t>5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Definitions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PC:  Instruction Pointer is a register that holds the address of the next instruction to be executed.</a:t>
            </a:r>
          </a:p>
          <a:p>
            <a:pPr eaLnBrk="1" hangingPunct="1"/>
            <a:r>
              <a:rPr lang="en-US" sz="2800" smtClean="0"/>
              <a:t>MAR:  Memory Address Register is used to locate a specific memory location to read or write its content.</a:t>
            </a:r>
          </a:p>
          <a:p>
            <a:pPr eaLnBrk="1" hangingPunct="1"/>
            <a:r>
              <a:rPr lang="en-US" sz="2800" smtClean="0"/>
              <a:t>MEM:  Main storage, or RAM (Random Access Memory) and is used to store programs and data.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86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C9067A-6346-4DE6-8633-EA90DDA2BCD0}" type="slidenum">
              <a:rPr lang="en-US"/>
              <a:pPr/>
              <a:t>50</a:t>
            </a:fld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PSW After Mode and PI flag Addition</a:t>
            </a:r>
          </a:p>
        </p:txBody>
      </p:sp>
      <p:sp>
        <p:nvSpPr>
          <p:cNvPr id="68613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8614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5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6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7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8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9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0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1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2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68623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68624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68625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26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68627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68628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68629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68630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68631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96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F4B772-62C8-463B-9A41-C6DB481A4291}" type="slidenum">
              <a:rPr lang="en-US"/>
              <a:pPr/>
              <a:t>51</a:t>
            </a:fld>
            <a:endParaRPr lang="en-US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Types of Interrupts</a:t>
            </a:r>
          </a:p>
        </p:txBody>
      </p:sp>
      <p:sp>
        <p:nvSpPr>
          <p:cNvPr id="69637" name="Text Box 3"/>
          <p:cNvSpPr txBox="1">
            <a:spLocks noChangeArrowheads="1"/>
          </p:cNvSpPr>
          <p:nvPr/>
        </p:nvSpPr>
        <p:spPr bwMode="auto">
          <a:xfrm>
            <a:off x="914400" y="3954463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Interrupts</a:t>
            </a:r>
          </a:p>
        </p:txBody>
      </p:sp>
      <p:sp>
        <p:nvSpPr>
          <p:cNvPr id="69638" name="Text Box 4"/>
          <p:cNvSpPr txBox="1">
            <a:spLocks noChangeArrowheads="1"/>
          </p:cNvSpPr>
          <p:nvPr/>
        </p:nvSpPr>
        <p:spPr bwMode="auto">
          <a:xfrm>
            <a:off x="2895600" y="26670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Software Interrupts</a:t>
            </a:r>
          </a:p>
        </p:txBody>
      </p:sp>
      <p:sp>
        <p:nvSpPr>
          <p:cNvPr id="69639" name="Text Box 5"/>
          <p:cNvSpPr txBox="1">
            <a:spLocks noChangeArrowheads="1"/>
          </p:cNvSpPr>
          <p:nvPr/>
        </p:nvSpPr>
        <p:spPr bwMode="auto">
          <a:xfrm>
            <a:off x="2971800" y="39624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Hardware Interrupts               I/O Interrupt</a:t>
            </a:r>
          </a:p>
        </p:txBody>
      </p:sp>
      <p:sp>
        <p:nvSpPr>
          <p:cNvPr id="69640" name="Text Box 6"/>
          <p:cNvSpPr txBox="1">
            <a:spLocks noChangeArrowheads="1"/>
          </p:cNvSpPr>
          <p:nvPr/>
        </p:nvSpPr>
        <p:spPr bwMode="auto">
          <a:xfrm>
            <a:off x="2971800" y="53340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External 			Timer</a:t>
            </a:r>
          </a:p>
        </p:txBody>
      </p:sp>
      <p:sp>
        <p:nvSpPr>
          <p:cNvPr id="69641" name="Text Box 7"/>
          <p:cNvSpPr txBox="1">
            <a:spLocks noChangeArrowheads="1"/>
          </p:cNvSpPr>
          <p:nvPr/>
        </p:nvSpPr>
        <p:spPr bwMode="auto">
          <a:xfrm>
            <a:off x="5638800" y="2286000"/>
            <a:ext cx="2895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	Traps</a:t>
            </a:r>
          </a:p>
          <a:p>
            <a:pPr>
              <a:spcBef>
                <a:spcPct val="50000"/>
              </a:spcBef>
            </a:pPr>
            <a:r>
              <a:rPr lang="en-US"/>
              <a:t>	System Calls</a:t>
            </a:r>
          </a:p>
        </p:txBody>
      </p:sp>
      <p:sp>
        <p:nvSpPr>
          <p:cNvPr id="69642" name="Line 8"/>
          <p:cNvSpPr>
            <a:spLocks noChangeShapeType="1"/>
          </p:cNvSpPr>
          <p:nvPr/>
        </p:nvSpPr>
        <p:spPr bwMode="auto">
          <a:xfrm>
            <a:off x="5638800" y="2590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3" name="Line 9"/>
          <p:cNvSpPr>
            <a:spLocks noChangeShapeType="1"/>
          </p:cNvSpPr>
          <p:nvPr/>
        </p:nvSpPr>
        <p:spPr bwMode="auto">
          <a:xfrm>
            <a:off x="5638800" y="3124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4" name="Line 10"/>
          <p:cNvSpPr>
            <a:spLocks noChangeShapeType="1"/>
          </p:cNvSpPr>
          <p:nvPr/>
        </p:nvSpPr>
        <p:spPr bwMode="auto">
          <a:xfrm>
            <a:off x="5638800" y="4191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5" name="Line 11"/>
          <p:cNvSpPr>
            <a:spLocks noChangeShapeType="1"/>
          </p:cNvSpPr>
          <p:nvPr/>
        </p:nvSpPr>
        <p:spPr bwMode="auto">
          <a:xfrm flipV="1">
            <a:off x="4114800" y="5562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6" name="Line 12"/>
          <p:cNvSpPr>
            <a:spLocks noChangeShapeType="1"/>
          </p:cNvSpPr>
          <p:nvPr/>
        </p:nvSpPr>
        <p:spPr bwMode="auto">
          <a:xfrm flipV="1">
            <a:off x="2286000" y="3048000"/>
            <a:ext cx="685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7" name="Line 13"/>
          <p:cNvSpPr>
            <a:spLocks noChangeShapeType="1"/>
          </p:cNvSpPr>
          <p:nvPr/>
        </p:nvSpPr>
        <p:spPr bwMode="auto">
          <a:xfrm>
            <a:off x="2286000" y="4191000"/>
            <a:ext cx="685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8" name="Line 14"/>
          <p:cNvSpPr>
            <a:spLocks noChangeShapeType="1"/>
          </p:cNvSpPr>
          <p:nvPr/>
        </p:nvSpPr>
        <p:spPr bwMode="auto">
          <a:xfrm>
            <a:off x="22860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9" name="Line 15"/>
          <p:cNvSpPr>
            <a:spLocks noChangeShapeType="1"/>
          </p:cNvSpPr>
          <p:nvPr/>
        </p:nvSpPr>
        <p:spPr bwMode="auto">
          <a:xfrm>
            <a:off x="5638800" y="2590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50" name="Line 16"/>
          <p:cNvSpPr>
            <a:spLocks noChangeShapeType="1"/>
          </p:cNvSpPr>
          <p:nvPr/>
        </p:nvSpPr>
        <p:spPr bwMode="auto">
          <a:xfrm>
            <a:off x="5410200" y="2895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5A740F-39B6-4D66-8445-B5C50BEEE83B}" type="slidenum">
              <a:rPr lang="en-US"/>
              <a:pPr/>
              <a:t>52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Traps</a:t>
            </a:r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An interrupt is an exceptional event that is automatically handled by the interrupt handler.</a:t>
            </a:r>
          </a:p>
          <a:p>
            <a:pPr eaLnBrk="1" hangingPunct="1"/>
            <a:r>
              <a:rPr lang="en-US" sz="2800" smtClean="0"/>
              <a:t>In the case of an overflow, memory addressing violation, and the use of privileged instruction in user mode, the handler will abort the program</a:t>
            </a:r>
          </a:p>
          <a:p>
            <a:pPr eaLnBrk="1" hangingPunct="1"/>
            <a:r>
              <a:rPr lang="en-US" sz="2800" smtClean="0"/>
              <a:t>These types of interrupts are called </a:t>
            </a:r>
            <a:r>
              <a:rPr lang="en-US" sz="2800" i="1" smtClean="0"/>
              <a:t>traps</a:t>
            </a:r>
          </a:p>
          <a:p>
            <a:pPr eaLnBrk="1" hangingPunct="1"/>
            <a:r>
              <a:rPr lang="en-US" sz="2800" smtClean="0"/>
              <a:t>All traps are going to be considered synchronous interrupts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16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4297A9-87AA-4A56-BE88-074F348255A8}" type="slidenum">
              <a:rPr lang="en-US"/>
              <a:pPr/>
              <a:t>53</a:t>
            </a:fld>
            <a:endParaRPr lang="en-US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I/O Interrupts</a:t>
            </a: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cs typeface="Times New Roman" pitchFamily="18" charset="0"/>
              </a:rPr>
              <a:t>This type of interrupt occurs when a device sends a signal to inform the CPU that an I/O operation has been completed</a:t>
            </a:r>
            <a:r>
              <a:rPr lang="en-US" sz="2800" smtClean="0"/>
              <a:t> </a:t>
            </a:r>
          </a:p>
          <a:p>
            <a:pPr eaLnBrk="1" hangingPunct="1"/>
            <a:r>
              <a:rPr lang="en-US" sz="2800" smtClean="0"/>
              <a:t>An I/O flag is used to handle this type of interrupt</a:t>
            </a:r>
          </a:p>
          <a:p>
            <a:pPr eaLnBrk="1" hangingPunct="1"/>
            <a:r>
              <a:rPr lang="en-US" sz="2800" smtClean="0"/>
              <a:t>When an I/O interrupt occurs, the Program State of the running program is saved so that it can be restarted from the same point after the interrupt has been handled.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27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40EE5-19D8-49AA-B1AE-1D975405AD6D}" type="slidenum">
              <a:rPr lang="en-US"/>
              <a:pPr/>
              <a:t>54</a:t>
            </a:fld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Saving the state of the running program</a:t>
            </a:r>
          </a:p>
        </p:txBody>
      </p:sp>
      <p:sp>
        <p:nvSpPr>
          <p:cNvPr id="72709" name="Line 4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0" name="Rectangle 5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72711" name="Rectangle 6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72712" name="Rectangle 7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72713" name="Rectangle 8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72714" name="Rectangle 9"/>
          <p:cNvSpPr>
            <a:spLocks noChangeArrowheads="1"/>
          </p:cNvSpPr>
          <p:nvPr/>
        </p:nvSpPr>
        <p:spPr bwMode="auto">
          <a:xfrm>
            <a:off x="3689350" y="32115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72715" name="Line 10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6" name="Line 11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7" name="Line 12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8" name="Line 13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9" name="Line 14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0" name="Line 15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1" name="Line 16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2" name="AutoShape 17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72723" name="Line 18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4" name="Line 19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5" name="Line 20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6" name="Line 21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7" name="Line 22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8" name="Line 23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9" name="Line 24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0" name="AutoShape 25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72731" name="Line 26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32" name="Line 27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3" name="Line 28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4" name="Line 29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5" name="Line 30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6" name="Line 31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7" name="Text Box 32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72738" name="Rectangle 33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72739" name="Rectangle 34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OldPC</a:t>
            </a:r>
          </a:p>
        </p:txBody>
      </p:sp>
      <p:sp>
        <p:nvSpPr>
          <p:cNvPr id="72740" name="Line 35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1" name="Freeform 36"/>
          <p:cNvSpPr>
            <a:spLocks/>
          </p:cNvSpPr>
          <p:nvPr/>
        </p:nvSpPr>
        <p:spPr bwMode="auto">
          <a:xfrm>
            <a:off x="5105400" y="2362200"/>
            <a:ext cx="2057400" cy="457200"/>
          </a:xfrm>
          <a:custGeom>
            <a:avLst/>
            <a:gdLst>
              <a:gd name="T0" fmla="*/ 0 w 1296"/>
              <a:gd name="T1" fmla="*/ 0 h 288"/>
              <a:gd name="T2" fmla="*/ 2056447500 w 1296"/>
              <a:gd name="T3" fmla="*/ 0 h 288"/>
              <a:gd name="T4" fmla="*/ 2056447500 w 1296"/>
              <a:gd name="T5" fmla="*/ 725805000 h 288"/>
              <a:gd name="T6" fmla="*/ 2147483647 w 1296"/>
              <a:gd name="T7" fmla="*/ 72580500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288"/>
              <a:gd name="T14" fmla="*/ 1296 w 129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288">
                <a:moveTo>
                  <a:pt x="0" y="0"/>
                </a:moveTo>
                <a:lnTo>
                  <a:pt x="816" y="0"/>
                </a:lnTo>
                <a:lnTo>
                  <a:pt x="816" y="288"/>
                </a:lnTo>
                <a:lnTo>
                  <a:pt x="1296" y="288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2" name="Line 37"/>
          <p:cNvSpPr>
            <a:spLocks noChangeShapeType="1"/>
          </p:cNvSpPr>
          <p:nvPr/>
        </p:nvSpPr>
        <p:spPr bwMode="auto">
          <a:xfrm>
            <a:off x="6934200" y="281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3" name="Line 38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4" name="Line 39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5" name="Freeform 40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6" name="Line 41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7" name="Text Box 42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72748" name="Rectangle 43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sp>
        <p:nvSpPr>
          <p:cNvPr id="72749" name="AutoShape 44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72750" name="Text Box 45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72751" name="Rectangle 46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52" name="Text Box 47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72753" name="Text Box 48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72754" name="Line 49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5" name="Line 50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6" name="Line 51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7" name="Freeform 52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8" name="Line 53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373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37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490F2A-C3D8-4E08-BE8B-C0B4332DDFC6}" type="slidenum">
              <a:rPr lang="en-US"/>
              <a:pPr/>
              <a:t>55</a:t>
            </a:fld>
            <a:endParaRPr lang="en-US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</a:t>
            </a:r>
          </a:p>
        </p:txBody>
      </p:sp>
      <p:sp>
        <p:nvSpPr>
          <p:cNvPr id="73733" name="Rectangle 3"/>
          <p:cNvSpPr>
            <a:spLocks noChangeArrowheads="1"/>
          </p:cNvSpPr>
          <p:nvPr/>
        </p:nvSpPr>
        <p:spPr bwMode="auto">
          <a:xfrm>
            <a:off x="762000" y="25908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3734" name="Line 4"/>
          <p:cNvSpPr>
            <a:spLocks noChangeShapeType="1"/>
          </p:cNvSpPr>
          <p:nvPr/>
        </p:nvSpPr>
        <p:spPr bwMode="auto">
          <a:xfrm>
            <a:off x="1600200" y="2590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5" name="Line 5"/>
          <p:cNvSpPr>
            <a:spLocks noChangeShapeType="1"/>
          </p:cNvSpPr>
          <p:nvPr/>
        </p:nvSpPr>
        <p:spPr bwMode="auto">
          <a:xfrm>
            <a:off x="7848600" y="2590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6" name="Line 6"/>
          <p:cNvSpPr>
            <a:spLocks noChangeShapeType="1"/>
          </p:cNvSpPr>
          <p:nvPr/>
        </p:nvSpPr>
        <p:spPr bwMode="auto">
          <a:xfrm>
            <a:off x="4800600" y="2590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7" name="Line 7"/>
          <p:cNvSpPr>
            <a:spLocks noChangeShapeType="1"/>
          </p:cNvSpPr>
          <p:nvPr/>
        </p:nvSpPr>
        <p:spPr bwMode="auto">
          <a:xfrm>
            <a:off x="1600200" y="30480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8" name="Line 8"/>
          <p:cNvSpPr>
            <a:spLocks noChangeShapeType="1"/>
          </p:cNvSpPr>
          <p:nvPr/>
        </p:nvSpPr>
        <p:spPr bwMode="auto">
          <a:xfrm>
            <a:off x="21336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9" name="Line 9"/>
          <p:cNvSpPr>
            <a:spLocks noChangeShapeType="1"/>
          </p:cNvSpPr>
          <p:nvPr/>
        </p:nvSpPr>
        <p:spPr bwMode="auto">
          <a:xfrm>
            <a:off x="26670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0" name="Line 10"/>
          <p:cNvSpPr>
            <a:spLocks noChangeShapeType="1"/>
          </p:cNvSpPr>
          <p:nvPr/>
        </p:nvSpPr>
        <p:spPr bwMode="auto">
          <a:xfrm>
            <a:off x="31242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1" name="Line 11"/>
          <p:cNvSpPr>
            <a:spLocks noChangeShapeType="1"/>
          </p:cNvSpPr>
          <p:nvPr/>
        </p:nvSpPr>
        <p:spPr bwMode="auto">
          <a:xfrm>
            <a:off x="36576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2" name="Text Box 12"/>
          <p:cNvSpPr txBox="1">
            <a:spLocks noChangeArrowheads="1"/>
          </p:cNvSpPr>
          <p:nvPr/>
        </p:nvSpPr>
        <p:spPr bwMode="auto">
          <a:xfrm>
            <a:off x="838200" y="3124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73743" name="Text Box 13"/>
          <p:cNvSpPr txBox="1">
            <a:spLocks noChangeArrowheads="1"/>
          </p:cNvSpPr>
          <p:nvPr/>
        </p:nvSpPr>
        <p:spPr bwMode="auto">
          <a:xfrm>
            <a:off x="2362200" y="26670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73744" name="Text Box 14"/>
          <p:cNvSpPr txBox="1">
            <a:spLocks noChangeArrowheads="1"/>
          </p:cNvSpPr>
          <p:nvPr/>
        </p:nvSpPr>
        <p:spPr bwMode="auto">
          <a:xfrm>
            <a:off x="5791200" y="26670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73745" name="Text Box 15"/>
          <p:cNvSpPr txBox="1">
            <a:spLocks noChangeArrowheads="1"/>
          </p:cNvSpPr>
          <p:nvPr/>
        </p:nvSpPr>
        <p:spPr bwMode="auto">
          <a:xfrm>
            <a:off x="7924800" y="3124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3746" name="Text Box 16"/>
          <p:cNvSpPr txBox="1">
            <a:spLocks noChangeArrowheads="1"/>
          </p:cNvSpPr>
          <p:nvPr/>
        </p:nvSpPr>
        <p:spPr bwMode="auto">
          <a:xfrm>
            <a:off x="7848600" y="3048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73747" name="Text Box 17"/>
          <p:cNvSpPr txBox="1">
            <a:spLocks noChangeArrowheads="1"/>
          </p:cNvSpPr>
          <p:nvPr/>
        </p:nvSpPr>
        <p:spPr bwMode="auto">
          <a:xfrm>
            <a:off x="1600200" y="33528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73748" name="Text Box 18"/>
          <p:cNvSpPr txBox="1">
            <a:spLocks noChangeArrowheads="1"/>
          </p:cNvSpPr>
          <p:nvPr/>
        </p:nvSpPr>
        <p:spPr bwMode="auto">
          <a:xfrm>
            <a:off x="2133600" y="3429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73749" name="Text Box 19"/>
          <p:cNvSpPr txBox="1">
            <a:spLocks noChangeArrowheads="1"/>
          </p:cNvSpPr>
          <p:nvPr/>
        </p:nvSpPr>
        <p:spPr bwMode="auto">
          <a:xfrm>
            <a:off x="2667000" y="3429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73750" name="Text Box 20"/>
          <p:cNvSpPr txBox="1">
            <a:spLocks noChangeArrowheads="1"/>
          </p:cNvSpPr>
          <p:nvPr/>
        </p:nvSpPr>
        <p:spPr bwMode="auto">
          <a:xfrm>
            <a:off x="5334000" y="35052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73751" name="Text Box 22"/>
          <p:cNvSpPr txBox="1">
            <a:spLocks noChangeArrowheads="1"/>
          </p:cNvSpPr>
          <p:nvPr/>
        </p:nvSpPr>
        <p:spPr bwMode="auto">
          <a:xfrm>
            <a:off x="3581400" y="33528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73752" name="Line 23"/>
          <p:cNvSpPr>
            <a:spLocks noChangeShapeType="1"/>
          </p:cNvSpPr>
          <p:nvPr/>
        </p:nvSpPr>
        <p:spPr bwMode="auto">
          <a:xfrm>
            <a:off x="41910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53" name="Rectangle 24"/>
          <p:cNvSpPr>
            <a:spLocks noChangeArrowheads="1"/>
          </p:cNvSpPr>
          <p:nvPr/>
        </p:nvSpPr>
        <p:spPr bwMode="auto">
          <a:xfrm>
            <a:off x="5334000" y="5029200"/>
            <a:ext cx="3352800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I/O   Device</a:t>
            </a:r>
          </a:p>
        </p:txBody>
      </p:sp>
      <p:sp>
        <p:nvSpPr>
          <p:cNvPr id="73754" name="Line 26"/>
          <p:cNvSpPr>
            <a:spLocks noChangeShapeType="1"/>
          </p:cNvSpPr>
          <p:nvPr/>
        </p:nvSpPr>
        <p:spPr bwMode="auto">
          <a:xfrm flipH="1">
            <a:off x="38862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55" name="Line 27"/>
          <p:cNvSpPr>
            <a:spLocks noChangeShapeType="1"/>
          </p:cNvSpPr>
          <p:nvPr/>
        </p:nvSpPr>
        <p:spPr bwMode="auto">
          <a:xfrm flipH="1" flipV="1">
            <a:off x="3886200" y="4038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47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656CC2-D222-4694-8CBB-BE250D6289C1}" type="slidenum">
              <a:rPr lang="en-US"/>
              <a:pPr/>
              <a:t>56</a:t>
            </a:fld>
            <a:endParaRPr 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IF OV = 1 THEN PC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 NEWPC; MODE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 1	(ABEND).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IF MP = 1 THEN PC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 NEWPC; MODE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 1 	(ABEND).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IF PI   = 1 THEN PC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 NEWPC</a:t>
            </a:r>
            <a:r>
              <a:rPr lang="en-US" sz="2400" smtClean="0">
                <a:cs typeface="Times New Roman" pitchFamily="18" charset="0"/>
              </a:rPr>
              <a:t>; MODE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 1</a:t>
            </a:r>
            <a:r>
              <a:rPr lang="en-US" sz="2400" b="1" smtClean="0">
                <a:cs typeface="Times New Roman" pitchFamily="18" charset="0"/>
              </a:rPr>
              <a:t> 	</a:t>
            </a:r>
            <a:r>
              <a:rPr lang="en-US" sz="2400" smtClean="0">
                <a:cs typeface="Times New Roman" pitchFamily="18" charset="0"/>
              </a:rPr>
              <a:t>(ABEND)	  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IF I/O = 1 THEN  OLDPC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 PC;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			      PC 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  <a:sym typeface="Wingdings" pitchFamily="2" charset="2"/>
              </a:rPr>
              <a:t>NEWPC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;						      MODE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  <a:sym typeface="Wingdings" pitchFamily="2" charset="2"/>
              </a:rPr>
              <a:t>1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;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DECODER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 00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	</a:t>
            </a:r>
            <a:r>
              <a:rPr lang="en-US" sz="2800" smtClean="0">
                <a:solidFill>
                  <a:schemeClr val="folHlink"/>
                </a:solidFill>
                <a:cs typeface="Times New Roman" pitchFamily="18" charset="0"/>
              </a:rPr>
              <a:t>	</a:t>
            </a:r>
            <a:r>
              <a:rPr lang="en-US" sz="2800" smtClean="0">
                <a:cs typeface="Times New Roman" pitchFamily="18" charset="0"/>
              </a:rPr>
              <a:t>			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57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57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93E1AE-1BF2-478A-9906-19DCE428E64E}" type="slidenum">
              <a:rPr lang="en-US"/>
              <a:pPr/>
              <a:t>57</a:t>
            </a:fld>
            <a:endParaRPr lang="en-US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Supervisor</a:t>
            </a:r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981200"/>
            <a:ext cx="7958138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Supervisor can use both user and privileged instructions.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Sometimes a user program requires some services from the Supervisor, such as opening and reading files. 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program cannot execute open or read functions itself, and therefore  a mechanism to communicate with the Supervisor is required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68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158741-2BBD-4571-A12A-B9E68300655D}" type="slidenum">
              <a:rPr lang="en-US"/>
              <a:pPr/>
              <a:t>58</a:t>
            </a:fld>
            <a:endParaRPr lang="en-US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SuperVisorCall (SVC)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SVC is also known as a System Call</a:t>
            </a:r>
          </a:p>
          <a:p>
            <a:pPr eaLnBrk="1" hangingPunct="1"/>
            <a:r>
              <a:rPr lang="en-US" smtClean="0"/>
              <a:t>It is a mechanism to request service from the Supervisor or OS.</a:t>
            </a:r>
          </a:p>
          <a:p>
            <a:pPr eaLnBrk="1" hangingPunct="1"/>
            <a:r>
              <a:rPr lang="en-US" smtClean="0"/>
              <a:t>This mechanism is a type of interrupt, called a </a:t>
            </a:r>
            <a:r>
              <a:rPr lang="en-US" i="1" smtClean="0"/>
              <a:t>software interrupt</a:t>
            </a:r>
            <a:r>
              <a:rPr lang="en-US" smtClean="0"/>
              <a:t> because the program itself relinquishes control to the Supervisor as part of its instructions.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78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78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03E276-D817-461C-9939-DC91E16B1237}" type="slidenum">
              <a:rPr lang="en-US"/>
              <a:pPr/>
              <a:t>59</a:t>
            </a:fld>
            <a:endParaRPr lang="en-US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System Calls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There are two types of system calls: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1.  Allows user programs to ask for service (instructions found below opcode 59)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2.  Privileged Instructions (over opcode 59)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A2965F-5238-4A7C-91BA-6C64E7902E88}" type="slidenum">
              <a:rPr lang="en-US"/>
              <a:pPr/>
              <a:t>6</a:t>
            </a:fld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Definition of</a:t>
            </a:r>
            <a:r>
              <a:rPr lang="en-US" smtClean="0"/>
              <a:t> </a:t>
            </a:r>
            <a:r>
              <a:rPr lang="en-US" smtClean="0">
                <a:solidFill>
                  <a:srgbClr val="FF0066"/>
                </a:solidFill>
              </a:rPr>
              <a:t>MDR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MDR:  Memory Data Register is a bi-directional register used to receive the content of the memory location addressed by MAR or to store a value  in a memory location addressed by MAR.  This register receives either instructions or data from memory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88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1407A6-14B4-44D1-A8C2-378CC245A719}" type="slidenum">
              <a:rPr lang="en-US"/>
              <a:pPr/>
              <a:t>60</a:t>
            </a:fld>
            <a:endParaRPr lang="en-US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SCVT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The System Call Vector Table(SCVT) contains a different memory address location for the beginning of each service call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Service calls are actually programs because they require multiple instructions to execute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Each memory address contained in the SCVT points to runtime library, generally written in assembly language, which contains instructions to execute the call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98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798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530BDF-D4DC-42A8-9EC3-63F332197CD9}" type="slidenum">
              <a:rPr lang="en-US"/>
              <a:pPr/>
              <a:t>61</a:t>
            </a:fld>
            <a:endParaRPr lang="en-US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Runtime Libraries</a:t>
            </a:r>
          </a:p>
        </p:txBody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Runtime Libraries:  precompiled procedures that can be called at runtime</a:t>
            </a:r>
          </a:p>
          <a:p>
            <a:pPr eaLnBrk="1" hangingPunct="1"/>
            <a:r>
              <a:rPr lang="en-US" smtClean="0"/>
              <a:t>Runtime Libraries set a new flip/flop, called the SVC  flag, to </a:t>
            </a:r>
            <a:r>
              <a:rPr lang="ja-JP" altLang="en-US" smtClean="0"/>
              <a:t>“</a:t>
            </a:r>
            <a:r>
              <a:rPr lang="en-US" altLang="ja-JP" smtClean="0"/>
              <a:t>1</a:t>
            </a:r>
            <a:r>
              <a:rPr lang="ja-JP" altLang="en-US" smtClean="0"/>
              <a:t>”</a:t>
            </a:r>
            <a:r>
              <a:rPr lang="en-US" altLang="ja-JP" smtClean="0"/>
              <a:t>, which causes the system to switch to Supervisor Mode in the Interrupt Cycle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08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E1C555-21B9-4414-8816-F10AFFE5D7F2}" type="slidenum">
              <a:rPr lang="en-US"/>
              <a:pPr/>
              <a:t>62</a:t>
            </a:fld>
            <a:endParaRPr lang="en-US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Properties of Runtime Libraries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Libraries are shared by all programs</a:t>
            </a:r>
          </a:p>
          <a:p>
            <a:pPr eaLnBrk="1" hangingPunct="1"/>
            <a:r>
              <a:rPr lang="en-US" smtClean="0"/>
              <a:t>Are not allowed to be modified by any program.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19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19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9847ED-C936-445C-84B3-516A4EF914CF}" type="slidenum">
              <a:rPr lang="en-US"/>
              <a:pPr/>
              <a:t>63</a:t>
            </a:fld>
            <a:endParaRPr lang="en-US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SVC Instruction Format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SVC(index) is the format for system calls.</a:t>
            </a:r>
          </a:p>
          <a:p>
            <a:pPr eaLnBrk="1" hangingPunct="1"/>
            <a:r>
              <a:rPr lang="en-US" smtClean="0"/>
              <a:t>The index is the entry point in the SCVT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Read</a:t>
            </a:r>
            <a:r>
              <a:rPr lang="en-US" sz="2400" smtClean="0">
                <a:sym typeface="Wingdings" pitchFamily="2" charset="2"/>
              </a:rPr>
              <a:t>		 	</a:t>
            </a:r>
            <a:r>
              <a:rPr lang="en-US" sz="2000" smtClean="0">
                <a:sym typeface="Wingdings" pitchFamily="2" charset="2"/>
              </a:rPr>
              <a:t>SVC(index) (IR.OP=SVC, IR.ADDR=index)</a:t>
            </a:r>
          </a:p>
        </p:txBody>
      </p:sp>
      <p:grpSp>
        <p:nvGrpSpPr>
          <p:cNvPr id="81926" name="Group 6"/>
          <p:cNvGrpSpPr>
            <a:grpSpLocks/>
          </p:cNvGrpSpPr>
          <p:nvPr/>
        </p:nvGrpSpPr>
        <p:grpSpPr bwMode="auto">
          <a:xfrm>
            <a:off x="1905000" y="3733800"/>
            <a:ext cx="1524000" cy="838200"/>
            <a:chOff x="1200" y="2352"/>
            <a:chExt cx="960" cy="528"/>
          </a:xfrm>
        </p:grpSpPr>
        <p:sp>
          <p:nvSpPr>
            <p:cNvPr id="81927" name="Oval 4"/>
            <p:cNvSpPr>
              <a:spLocks noChangeArrowheads="1"/>
            </p:cNvSpPr>
            <p:nvPr/>
          </p:nvSpPr>
          <p:spPr bwMode="auto">
            <a:xfrm>
              <a:off x="1200" y="2352"/>
              <a:ext cx="960" cy="52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28" name="Text Box 5"/>
            <p:cNvSpPr txBox="1">
              <a:spLocks noChangeArrowheads="1"/>
            </p:cNvSpPr>
            <p:nvPr/>
          </p:nvSpPr>
          <p:spPr bwMode="auto">
            <a:xfrm>
              <a:off x="1296" y="2496"/>
              <a:ext cx="8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Compiler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294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29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3E6427-E3B5-412F-AC22-3158DDAEA522}" type="slidenum">
              <a:rPr lang="en-US"/>
              <a:pPr/>
              <a:t>64</a:t>
            </a:fld>
            <a:endParaRPr lang="en-US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80 SVC(index)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80 SVC(index)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OLDPC</a:t>
            </a:r>
            <a:r>
              <a:rPr lang="en-US" smtClean="0">
                <a:sym typeface="Wingdings" pitchFamily="2" charset="2"/>
              </a:rPr>
              <a:t>PC;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	B IR.ADDRESS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	PC RTL-ADDRESS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	DECODER 05</a:t>
            </a:r>
          </a:p>
        </p:txBody>
      </p:sp>
      <p:sp>
        <p:nvSpPr>
          <p:cNvPr id="8295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Save PC of current program</a:t>
            </a:r>
          </a:p>
          <a:p>
            <a:pPr eaLnBrk="1" hangingPunct="1"/>
            <a:r>
              <a:rPr lang="en-US" sz="2400" smtClean="0"/>
              <a:t>The Index value is temporarily loaded into register B</a:t>
            </a:r>
          </a:p>
          <a:p>
            <a:pPr eaLnBrk="1" hangingPunct="1"/>
            <a:r>
              <a:rPr lang="en-US" sz="2400" smtClean="0"/>
              <a:t>Address of Runtime Library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Transfer to Interrupt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39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3261F9-ED99-4527-9038-2DF4EC6F227A}" type="slidenum">
              <a:rPr lang="en-US"/>
              <a:pPr/>
              <a:t>65</a:t>
            </a:fld>
            <a:endParaRPr lang="en-US"/>
          </a:p>
        </p:txBody>
      </p:sp>
      <p:sp>
        <p:nvSpPr>
          <p:cNvPr id="83972" name="Line 1026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73" name="Rectangle 1027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83974" name="Rectangle 1028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83975" name="Rectangle 1029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83976" name="Rectangle 1030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</a:t>
            </a:r>
            <a:r>
              <a:rPr lang="en-US" sz="1200">
                <a:solidFill>
                  <a:schemeClr val="folHlink"/>
                </a:solidFill>
              </a:rPr>
              <a:t>ADDRESS</a:t>
            </a:r>
          </a:p>
        </p:txBody>
      </p:sp>
      <p:sp>
        <p:nvSpPr>
          <p:cNvPr id="83977" name="Rectangle 1031"/>
          <p:cNvSpPr>
            <a:spLocks noChangeArrowheads="1"/>
          </p:cNvSpPr>
          <p:nvPr/>
        </p:nvSpPr>
        <p:spPr bwMode="auto">
          <a:xfrm>
            <a:off x="3689350" y="32115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83978" name="Line 1032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79" name="Line 1033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0" name="Line 1034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1" name="Line 1035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2" name="Line 1036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3" name="Line 1037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4" name="Line 1038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5" name="AutoShape 1039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83986" name="Line 1040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87" name="Line 1041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8" name="Line 1042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9" name="Line 1043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90" name="Line 1044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91" name="Line 1045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2" name="Line 1046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3" name="AutoShape 1047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83994" name="Line 1048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95" name="Line 1049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6" name="Line 1050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7" name="Line 1051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8" name="Line 1052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9" name="Line 1053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00" name="Text Box 1054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84001" name="Rectangle 1055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84002" name="Rectangle 1056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OldPC</a:t>
            </a:r>
          </a:p>
        </p:txBody>
      </p:sp>
      <p:sp>
        <p:nvSpPr>
          <p:cNvPr id="84003" name="Line 1057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4" name="Freeform 1058"/>
          <p:cNvSpPr>
            <a:spLocks/>
          </p:cNvSpPr>
          <p:nvPr/>
        </p:nvSpPr>
        <p:spPr bwMode="auto">
          <a:xfrm>
            <a:off x="5105400" y="2362200"/>
            <a:ext cx="2057400" cy="457200"/>
          </a:xfrm>
          <a:custGeom>
            <a:avLst/>
            <a:gdLst>
              <a:gd name="T0" fmla="*/ 0 w 1296"/>
              <a:gd name="T1" fmla="*/ 0 h 288"/>
              <a:gd name="T2" fmla="*/ 2056447500 w 1296"/>
              <a:gd name="T3" fmla="*/ 0 h 288"/>
              <a:gd name="T4" fmla="*/ 2056447500 w 1296"/>
              <a:gd name="T5" fmla="*/ 725805000 h 288"/>
              <a:gd name="T6" fmla="*/ 2147483647 w 1296"/>
              <a:gd name="T7" fmla="*/ 72580500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288"/>
              <a:gd name="T14" fmla="*/ 1296 w 129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288">
                <a:moveTo>
                  <a:pt x="0" y="0"/>
                </a:moveTo>
                <a:lnTo>
                  <a:pt x="816" y="0"/>
                </a:lnTo>
                <a:lnTo>
                  <a:pt x="816" y="288"/>
                </a:lnTo>
                <a:lnTo>
                  <a:pt x="1296" y="288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5" name="Line 1059"/>
          <p:cNvSpPr>
            <a:spLocks noChangeShapeType="1"/>
          </p:cNvSpPr>
          <p:nvPr/>
        </p:nvSpPr>
        <p:spPr bwMode="auto">
          <a:xfrm>
            <a:off x="6934200" y="2819400"/>
            <a:ext cx="228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6" name="Line 1060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7" name="Line 1061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8" name="Freeform 1062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9" name="Line 1063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10" name="Text Box 1064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84011" name="Rectangle 1065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sp>
        <p:nvSpPr>
          <p:cNvPr id="84012" name="AutoShape 1066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84013" name="Text Box 1067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84014" name="Rectangle 1068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5" name="Text Box 1069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84016" name="Text Box 1070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84017" name="Line 1071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18" name="Line 1072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19" name="Line 1073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0" name="Freeform 1074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1" name="Line 1075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2" name="Rectangle 1076"/>
          <p:cNvSpPr>
            <a:spLocks noChangeArrowheads="1"/>
          </p:cNvSpPr>
          <p:nvPr/>
        </p:nvSpPr>
        <p:spPr bwMode="auto">
          <a:xfrm>
            <a:off x="7239000" y="3352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RTL-Address</a:t>
            </a:r>
          </a:p>
        </p:txBody>
      </p:sp>
      <p:sp>
        <p:nvSpPr>
          <p:cNvPr id="84023" name="Rectangle 1077"/>
          <p:cNvSpPr>
            <a:spLocks noChangeArrowheads="1"/>
          </p:cNvSpPr>
          <p:nvPr/>
        </p:nvSpPr>
        <p:spPr bwMode="auto">
          <a:xfrm>
            <a:off x="7239000" y="4114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84024" name="Line 1078"/>
          <p:cNvSpPr>
            <a:spLocks noChangeShapeType="1"/>
          </p:cNvSpPr>
          <p:nvPr/>
        </p:nvSpPr>
        <p:spPr bwMode="auto">
          <a:xfrm>
            <a:off x="2971800" y="4267200"/>
            <a:ext cx="4267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5" name="Line 1079"/>
          <p:cNvSpPr>
            <a:spLocks noChangeShapeType="1"/>
          </p:cNvSpPr>
          <p:nvPr/>
        </p:nvSpPr>
        <p:spPr bwMode="auto">
          <a:xfrm flipV="1">
            <a:off x="2971800" y="42672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6" name="Text Box 1081"/>
          <p:cNvSpPr txBox="1">
            <a:spLocks noChangeArrowheads="1"/>
          </p:cNvSpPr>
          <p:nvPr/>
        </p:nvSpPr>
        <p:spPr bwMode="auto">
          <a:xfrm>
            <a:off x="6553200" y="2514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84027" name="Text Box 1082"/>
          <p:cNvSpPr txBox="1">
            <a:spLocks noChangeArrowheads="1"/>
          </p:cNvSpPr>
          <p:nvPr/>
        </p:nvSpPr>
        <p:spPr bwMode="auto">
          <a:xfrm>
            <a:off x="64770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84028" name="Line 1083"/>
          <p:cNvSpPr>
            <a:spLocks noChangeShapeType="1"/>
          </p:cNvSpPr>
          <p:nvPr/>
        </p:nvSpPr>
        <p:spPr bwMode="auto">
          <a:xfrm flipH="1" flipV="1">
            <a:off x="4876800" y="2362200"/>
            <a:ext cx="2362200" cy="1143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9" name="Text Box 1084"/>
          <p:cNvSpPr txBox="1">
            <a:spLocks noChangeArrowheads="1"/>
          </p:cNvSpPr>
          <p:nvPr/>
        </p:nvSpPr>
        <p:spPr bwMode="auto">
          <a:xfrm>
            <a:off x="6324600" y="3124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84030" name="Rectangle 108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SVC(read) = 80(4)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499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49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BAC3BD-C528-4CE0-8B20-623CAF3EC8E9}" type="slidenum">
              <a:rPr lang="en-US"/>
              <a:pPr/>
              <a:t>66</a:t>
            </a:fld>
            <a:endParaRPr lang="en-US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Runtime Library and SVCT Example</a:t>
            </a:r>
          </a:p>
        </p:txBody>
      </p:sp>
      <p:sp>
        <p:nvSpPr>
          <p:cNvPr id="849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9625" y="2214563"/>
            <a:ext cx="2466975" cy="29670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User Program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SVC(4)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endParaRPr lang="en-US" sz="1800" b="1" smtClean="0"/>
          </a:p>
        </p:txBody>
      </p:sp>
      <p:sp>
        <p:nvSpPr>
          <p:cNvPr id="8499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2133600"/>
            <a:ext cx="2451100" cy="3881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Runtime Library for </a:t>
            </a:r>
            <a:r>
              <a:rPr lang="ja-JP" altLang="en-US" sz="2000" b="1" smtClean="0"/>
              <a:t>“</a:t>
            </a:r>
            <a:r>
              <a:rPr lang="en-US" altLang="ja-JP" sz="2000" b="1" smtClean="0"/>
              <a:t>Read</a:t>
            </a:r>
            <a:r>
              <a:rPr lang="ja-JP" altLang="en-US" sz="2000" b="1" smtClean="0"/>
              <a:t>”</a:t>
            </a:r>
            <a:endParaRPr lang="en-US" altLang="ja-JP" sz="20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SVCFLAG=1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LOADPC OLD-PC</a:t>
            </a:r>
            <a:r>
              <a:rPr lang="en-US" sz="18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z="1800" b="1" smtClean="0"/>
          </a:p>
        </p:txBody>
      </p:sp>
      <p:sp>
        <p:nvSpPr>
          <p:cNvPr id="84999" name="Text Box 5"/>
          <p:cNvSpPr txBox="1">
            <a:spLocks noChangeArrowheads="1"/>
          </p:cNvSpPr>
          <p:nvPr/>
        </p:nvSpPr>
        <p:spPr bwMode="auto">
          <a:xfrm>
            <a:off x="67056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5000" name="Rectangle 6"/>
          <p:cNvSpPr>
            <a:spLocks noChangeArrowheads="1"/>
          </p:cNvSpPr>
          <p:nvPr/>
        </p:nvSpPr>
        <p:spPr bwMode="auto">
          <a:xfrm>
            <a:off x="6400800" y="2286000"/>
            <a:ext cx="2451100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 I.H. searching code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 for </a:t>
            </a:r>
            <a:r>
              <a:rPr lang="ja-JP" altLang="en-US" sz="2000" b="1"/>
              <a:t>“</a:t>
            </a:r>
            <a:r>
              <a:rPr lang="en-US" altLang="ja-JP" sz="2000" b="1"/>
              <a:t>Read</a:t>
            </a:r>
            <a:r>
              <a:rPr lang="ja-JP" altLang="en-US" sz="2000" b="1"/>
              <a:t>”</a:t>
            </a:r>
            <a:endParaRPr lang="en-US" altLang="ja-JP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/>
              <a:t>IF SVCFLAG=1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   PC </a:t>
            </a:r>
            <a:r>
              <a:rPr lang="en-US" sz="1800" b="1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1800" b="1">
                <a:cs typeface="Times New Roman" pitchFamily="18" charset="0"/>
              </a:rPr>
              <a:t> SCVT[B]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LOADPC OLD-PC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800" b="1">
              <a:cs typeface="Times New Roman" pitchFamily="18" charset="0"/>
            </a:endParaRPr>
          </a:p>
        </p:txBody>
      </p:sp>
      <p:graphicFrame>
        <p:nvGraphicFramePr>
          <p:cNvPr id="57608" name="Group 264"/>
          <p:cNvGraphicFramePr>
            <a:graphicFrameLocks noGrp="1"/>
          </p:cNvGraphicFramePr>
          <p:nvPr/>
        </p:nvGraphicFramePr>
        <p:xfrm>
          <a:off x="914400" y="5638800"/>
          <a:ext cx="5334000" cy="639763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Open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Close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Write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Read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End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015" name="Text Box 174"/>
          <p:cNvSpPr txBox="1">
            <a:spLocks noChangeArrowheads="1"/>
          </p:cNvSpPr>
          <p:nvPr/>
        </p:nvSpPr>
        <p:spPr bwMode="auto">
          <a:xfrm>
            <a:off x="6400800" y="586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SCVT</a:t>
            </a:r>
          </a:p>
        </p:txBody>
      </p:sp>
      <p:graphicFrame>
        <p:nvGraphicFramePr>
          <p:cNvPr id="57599" name="Group 255"/>
          <p:cNvGraphicFramePr>
            <a:graphicFrameLocks noGrp="1"/>
          </p:cNvGraphicFramePr>
          <p:nvPr/>
        </p:nvGraphicFramePr>
        <p:xfrm>
          <a:off x="1219200" y="6324600"/>
          <a:ext cx="5257800" cy="334963"/>
        </p:xfrm>
        <a:graphic>
          <a:graphicData uri="http://schemas.openxmlformats.org/drawingml/2006/table">
            <a:tbl>
              <a:tblPr/>
              <a:tblGrid>
                <a:gridCol w="1050925"/>
                <a:gridCol w="1052513"/>
                <a:gridCol w="1050925"/>
                <a:gridCol w="1052512"/>
                <a:gridCol w="105092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1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2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3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4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5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030" name="Line 265"/>
          <p:cNvSpPr>
            <a:spLocks noChangeShapeType="1"/>
          </p:cNvSpPr>
          <p:nvPr/>
        </p:nvSpPr>
        <p:spPr bwMode="auto">
          <a:xfrm flipV="1">
            <a:off x="1676400" y="3048000"/>
            <a:ext cx="2057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031" name="Line 266"/>
          <p:cNvSpPr>
            <a:spLocks noChangeShapeType="1"/>
          </p:cNvSpPr>
          <p:nvPr/>
        </p:nvSpPr>
        <p:spPr bwMode="auto">
          <a:xfrm flipV="1">
            <a:off x="5257800" y="3200400"/>
            <a:ext cx="11430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032" name="Line 267"/>
          <p:cNvSpPr>
            <a:spLocks noChangeShapeType="1"/>
          </p:cNvSpPr>
          <p:nvPr/>
        </p:nvSpPr>
        <p:spPr bwMode="auto">
          <a:xfrm flipH="1" flipV="1">
            <a:off x="5105400" y="4343400"/>
            <a:ext cx="13716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033" name="Line 268"/>
          <p:cNvSpPr>
            <a:spLocks noChangeShapeType="1"/>
          </p:cNvSpPr>
          <p:nvPr/>
        </p:nvSpPr>
        <p:spPr bwMode="auto">
          <a:xfrm flipH="1" flipV="1">
            <a:off x="1066800" y="3810000"/>
            <a:ext cx="2743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601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60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64A78E-1A2D-4E1F-A88B-845B17D5AB8B}" type="slidenum">
              <a:rPr lang="en-US"/>
              <a:pPr/>
              <a:t>67</a:t>
            </a:fld>
            <a:endParaRPr lang="en-US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    The PC is overwritten!!!</a:t>
            </a: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9625" y="2214563"/>
            <a:ext cx="2466975" cy="29670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User Program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SVC(4)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2" charset="2"/>
              <a:buNone/>
            </a:pPr>
            <a:endParaRPr lang="en-US" sz="1800" b="1" smtClean="0"/>
          </a:p>
        </p:txBody>
      </p:sp>
      <p:sp>
        <p:nvSpPr>
          <p:cNvPr id="8602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2133600"/>
            <a:ext cx="2451100" cy="3881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smtClean="0"/>
              <a:t>Runtime Library for </a:t>
            </a:r>
            <a:r>
              <a:rPr lang="ja-JP" altLang="en-US" sz="2000" b="1" smtClean="0"/>
              <a:t>“</a:t>
            </a:r>
            <a:r>
              <a:rPr lang="en-US" altLang="ja-JP" sz="2000" b="1" smtClean="0"/>
              <a:t>Read</a:t>
            </a:r>
            <a:r>
              <a:rPr lang="ja-JP" altLang="en-US" sz="2000" b="1" smtClean="0"/>
              <a:t>”</a:t>
            </a:r>
            <a:endParaRPr lang="en-US" altLang="ja-JP" sz="20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SVCFLAG=1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 smtClean="0">
                <a:cs typeface="Times New Roman" pitchFamily="18" charset="0"/>
              </a:rPr>
              <a:t>LOADPC OLD-PC</a:t>
            </a:r>
            <a:r>
              <a:rPr lang="en-US" sz="18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z="1800" b="1" smtClean="0"/>
          </a:p>
        </p:txBody>
      </p:sp>
      <p:sp>
        <p:nvSpPr>
          <p:cNvPr id="86023" name="Text Box 5"/>
          <p:cNvSpPr txBox="1">
            <a:spLocks noChangeArrowheads="1"/>
          </p:cNvSpPr>
          <p:nvPr/>
        </p:nvSpPr>
        <p:spPr bwMode="auto">
          <a:xfrm>
            <a:off x="67056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6024" name="Rectangle 6"/>
          <p:cNvSpPr>
            <a:spLocks noChangeArrowheads="1"/>
          </p:cNvSpPr>
          <p:nvPr/>
        </p:nvSpPr>
        <p:spPr bwMode="auto">
          <a:xfrm>
            <a:off x="6400800" y="2286000"/>
            <a:ext cx="2451100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 I.H. searching code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 b="1"/>
              <a:t> for </a:t>
            </a:r>
            <a:r>
              <a:rPr lang="ja-JP" altLang="en-US" sz="2000" b="1"/>
              <a:t>“</a:t>
            </a:r>
            <a:r>
              <a:rPr lang="en-US" altLang="ja-JP" sz="2000" b="1"/>
              <a:t>Read</a:t>
            </a:r>
            <a:r>
              <a:rPr lang="ja-JP" altLang="en-US" sz="2000" b="1"/>
              <a:t>”</a:t>
            </a:r>
            <a:endParaRPr lang="en-US" altLang="ja-JP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/>
              <a:t>IF SVCFLAG=1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   PC </a:t>
            </a:r>
            <a:r>
              <a:rPr lang="en-US" sz="1800" b="1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1800" b="1">
                <a:cs typeface="Times New Roman" pitchFamily="18" charset="0"/>
              </a:rPr>
              <a:t> SCVT[B]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b="1">
                <a:cs typeface="Times New Roman" pitchFamily="18" charset="0"/>
              </a:rPr>
              <a:t>LOADPC OLD-PC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800" b="1">
              <a:cs typeface="Times New Roman" pitchFamily="18" charset="0"/>
            </a:endParaRPr>
          </a:p>
        </p:txBody>
      </p:sp>
      <p:sp>
        <p:nvSpPr>
          <p:cNvPr id="86025" name="Text Box 21"/>
          <p:cNvSpPr txBox="1">
            <a:spLocks noChangeArrowheads="1"/>
          </p:cNvSpPr>
          <p:nvPr/>
        </p:nvSpPr>
        <p:spPr bwMode="auto">
          <a:xfrm>
            <a:off x="1066800" y="5715000"/>
            <a:ext cx="5562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When SVC(4) is executed </a:t>
            </a:r>
            <a:r>
              <a:rPr lang="ja-JP" altLang="en-US" sz="2000" b="1"/>
              <a:t>“</a:t>
            </a:r>
            <a:r>
              <a:rPr lang="en-US" altLang="ja-JP" sz="2000" b="1"/>
              <a:t>OLDPC </a:t>
            </a:r>
            <a:r>
              <a:rPr lang="en-US" altLang="ja-JP" sz="2000" b="1">
                <a:sym typeface="Wingdings" pitchFamily="2" charset="2"/>
              </a:rPr>
              <a:t> PC</a:t>
            </a:r>
            <a:r>
              <a:rPr lang="ja-JP" altLang="en-US" sz="2000" b="1">
                <a:sym typeface="Wingdings" pitchFamily="2" charset="2"/>
              </a:rPr>
              <a:t>”</a:t>
            </a:r>
            <a:r>
              <a:rPr lang="en-US" altLang="ja-JP" sz="2000" b="1">
                <a:sym typeface="Wingdings" pitchFamily="2" charset="2"/>
              </a:rPr>
              <a:t> and after executing </a:t>
            </a:r>
            <a:r>
              <a:rPr lang="ja-JP" altLang="en-US" sz="2000" b="1">
                <a:sym typeface="Wingdings" pitchFamily="2" charset="2"/>
              </a:rPr>
              <a:t>“</a:t>
            </a:r>
            <a:r>
              <a:rPr lang="en-US" altLang="ja-JP" sz="2000" b="1">
                <a:sym typeface="Wingdings" pitchFamily="2" charset="2"/>
              </a:rPr>
              <a:t>SVCFLAG = 1</a:t>
            </a:r>
            <a:r>
              <a:rPr lang="ja-JP" altLang="en-US" sz="2000" b="1">
                <a:sym typeface="Wingdings" pitchFamily="2" charset="2"/>
              </a:rPr>
              <a:t>”</a:t>
            </a:r>
            <a:r>
              <a:rPr lang="en-US" altLang="ja-JP" sz="2000" b="1">
                <a:sym typeface="Wingdings" pitchFamily="2" charset="2"/>
              </a:rPr>
              <a:t>, </a:t>
            </a:r>
            <a:r>
              <a:rPr lang="ja-JP" altLang="en-US" sz="2000" b="1"/>
              <a:t>“</a:t>
            </a:r>
            <a:r>
              <a:rPr lang="en-US" altLang="ja-JP" sz="2000" b="1"/>
              <a:t>OLDPC </a:t>
            </a:r>
            <a:r>
              <a:rPr lang="en-US" altLang="ja-JP" sz="2000" b="1">
                <a:sym typeface="Wingdings" pitchFamily="2" charset="2"/>
              </a:rPr>
              <a:t> PC</a:t>
            </a:r>
            <a:r>
              <a:rPr lang="ja-JP" altLang="en-US" sz="2000" b="1">
                <a:sym typeface="Wingdings" pitchFamily="2" charset="2"/>
              </a:rPr>
              <a:t>”</a:t>
            </a:r>
            <a:r>
              <a:rPr lang="en-US" altLang="ja-JP" sz="2000" b="1">
                <a:sym typeface="Wingdings" pitchFamily="2" charset="2"/>
              </a:rPr>
              <a:t>  in the interrupt cycle.</a:t>
            </a:r>
            <a:endParaRPr lang="en-US" sz="2000" b="1">
              <a:sym typeface="Wingdings" pitchFamily="2" charset="2"/>
            </a:endParaRPr>
          </a:p>
        </p:txBody>
      </p:sp>
      <p:sp>
        <p:nvSpPr>
          <p:cNvPr id="86026" name="Line 36"/>
          <p:cNvSpPr>
            <a:spLocks noChangeShapeType="1"/>
          </p:cNvSpPr>
          <p:nvPr/>
        </p:nvSpPr>
        <p:spPr bwMode="auto">
          <a:xfrm flipV="1">
            <a:off x="1676400" y="3048000"/>
            <a:ext cx="2057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027" name="Line 37"/>
          <p:cNvSpPr>
            <a:spLocks noChangeShapeType="1"/>
          </p:cNvSpPr>
          <p:nvPr/>
        </p:nvSpPr>
        <p:spPr bwMode="auto">
          <a:xfrm flipV="1">
            <a:off x="5257800" y="3200400"/>
            <a:ext cx="11430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028" name="Line 38"/>
          <p:cNvSpPr>
            <a:spLocks noChangeShapeType="1"/>
          </p:cNvSpPr>
          <p:nvPr/>
        </p:nvSpPr>
        <p:spPr bwMode="auto">
          <a:xfrm flipH="1" flipV="1">
            <a:off x="5105400" y="4343400"/>
            <a:ext cx="13716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029" name="Line 39"/>
          <p:cNvSpPr>
            <a:spLocks noChangeShapeType="1"/>
          </p:cNvSpPr>
          <p:nvPr/>
        </p:nvSpPr>
        <p:spPr bwMode="auto">
          <a:xfrm flipH="1" flipV="1">
            <a:off x="1066800" y="3810000"/>
            <a:ext cx="2743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704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70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261FAE-1561-4066-BAEC-0C3AA595A596}" type="slidenum">
              <a:rPr lang="en-US"/>
              <a:pPr/>
              <a:t>68</a:t>
            </a:fld>
            <a:endParaRPr lang="en-US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80 SVC(index)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80 SVC(index)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folHlink"/>
                </a:solidFill>
              </a:rPr>
              <a:t>OLDPC</a:t>
            </a:r>
            <a:r>
              <a:rPr lang="en-US" smtClean="0">
                <a:solidFill>
                  <a:schemeClr val="folHlink"/>
                </a:solidFill>
                <a:sym typeface="Wingdings" pitchFamily="2" charset="2"/>
              </a:rPr>
              <a:t>PC;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	B IR.ADDRESS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	PC RTL-ADDRESS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	DECODER 05</a:t>
            </a:r>
          </a:p>
        </p:txBody>
      </p:sp>
      <p:sp>
        <p:nvSpPr>
          <p:cNvPr id="8704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Save PC of current program</a:t>
            </a:r>
          </a:p>
          <a:p>
            <a:pPr eaLnBrk="1" hangingPunct="1"/>
            <a:r>
              <a:rPr lang="en-US" sz="2400" smtClean="0"/>
              <a:t>The Index value is temporarily loaded into register B</a:t>
            </a:r>
          </a:p>
          <a:p>
            <a:pPr eaLnBrk="1" hangingPunct="1"/>
            <a:r>
              <a:rPr lang="en-US" sz="2400" smtClean="0"/>
              <a:t>Address of Runtime Library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Transfer to Interrupt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806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80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0BDC82-1DB9-4F5E-8BD6-CA9E9E9827F8}" type="slidenum">
              <a:rPr lang="en-US"/>
              <a:pPr/>
              <a:t>69</a:t>
            </a:fld>
            <a:endParaRPr lang="en-US"/>
          </a:p>
        </p:txBody>
      </p:sp>
      <p:sp>
        <p:nvSpPr>
          <p:cNvPr id="88068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</a:t>
            </a:r>
          </a:p>
        </p:txBody>
      </p:sp>
      <p:sp>
        <p:nvSpPr>
          <p:cNvPr id="88069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8138" cy="388143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If OV=1 Then PC</a:t>
            </a:r>
            <a:r>
              <a:rPr lang="en-US" sz="2400" smtClean="0">
                <a:sym typeface="Wingdings" pitchFamily="2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If MP=1 Then PC</a:t>
            </a:r>
            <a:r>
              <a:rPr lang="en-US" sz="2400" smtClean="0">
                <a:sym typeface="Wingdings" pitchFamily="2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If PI=1   Then PC</a:t>
            </a:r>
            <a:r>
              <a:rPr lang="en-US" sz="2400" smtClean="0">
                <a:sym typeface="Wingdings" pitchFamily="2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IF I/O = 1 THEN  OLDPC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 PC;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			      PC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NEWPC</a:t>
            </a:r>
            <a:r>
              <a:rPr lang="en-US" sz="2400" smtClean="0">
                <a:cs typeface="Times New Roman" pitchFamily="18" charset="0"/>
              </a:rPr>
              <a:t>;						      MODE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1	;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		</a:t>
            </a: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</a:rPr>
              <a:t>If SVC=1, THEN  OLDPC </a:t>
            </a:r>
            <a:r>
              <a:rPr lang="en-US" sz="2400" smtClean="0">
                <a:solidFill>
                  <a:schemeClr val="folHlink"/>
                </a:solidFill>
                <a:sym typeface="Wingdings" pitchFamily="2" charset="2"/>
              </a:rPr>
              <a:t>PC;</a:t>
            </a: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</a:rPr>
              <a:t>			       </a:t>
            </a:r>
            <a:r>
              <a:rPr lang="en-US" sz="2400" smtClean="0"/>
              <a:t>PC</a:t>
            </a:r>
            <a:r>
              <a:rPr lang="en-US" sz="2400" smtClean="0">
                <a:sym typeface="Wingdings" pitchFamily="2" charset="2"/>
              </a:rPr>
              <a:t> NEWPC;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       MODE  1;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DECODER 00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1EB962-6F14-4F74-B421-0FA9EE343D31}" type="slidenum">
              <a:rPr lang="en-US"/>
              <a:pPr/>
              <a:t>7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Definitions Cont.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IR:  Instruction Register is used to store instructions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DECODER:  Depending on the value of the IR, this device will send signals through the appropriate lines to execute an instruction.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A:  Accumulator is used to store data to be used as input to the ALU.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ALU:  Arithmetic Logic Unit is used to execute mathematical instructions such as ADD, or MULTIPLY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90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890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99BE71-306D-402C-9310-D504EA46BD69}" type="slidenum">
              <a:rPr lang="en-US"/>
              <a:pPr/>
              <a:t>70</a:t>
            </a:fld>
            <a:endParaRPr lang="en-US"/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How can we handle nested interrupts?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Introducing the concept of a </a:t>
            </a:r>
            <a:r>
              <a:rPr lang="ja-JP" altLang="en-US" sz="2800" smtClean="0"/>
              <a:t>“</a:t>
            </a:r>
            <a:r>
              <a:rPr lang="en-US" altLang="ja-JP" sz="2800" smtClean="0"/>
              <a:t>Stack</a:t>
            </a:r>
            <a:r>
              <a:rPr lang="ja-JP" altLang="en-US" sz="2800" smtClean="0"/>
              <a:t>”</a:t>
            </a:r>
            <a:r>
              <a:rPr lang="en-US" altLang="ja-JP" sz="280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1.- The </a:t>
            </a:r>
            <a:r>
              <a:rPr lang="ja-JP" altLang="en-US" sz="2800" smtClean="0"/>
              <a:t>“</a:t>
            </a:r>
            <a:r>
              <a:rPr lang="en-US" altLang="ja-JP" sz="2800" smtClean="0"/>
              <a:t>OLDPC</a:t>
            </a:r>
            <a:r>
              <a:rPr lang="ja-JP" altLang="en-US" sz="2800" smtClean="0"/>
              <a:t>”</a:t>
            </a:r>
            <a:r>
              <a:rPr lang="en-US" altLang="ja-JP" sz="2800" smtClean="0"/>
              <a:t> register is used as an stack pointer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2.- OLDPC register will be rename Stack Pointer (SP) </a:t>
            </a:r>
            <a:endParaRPr lang="en-US" sz="2800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ym typeface="Wingdings" pitchFamily="2" charset="2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011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01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E81AB8-A99D-4C27-97AA-42012C7E0DA2}" type="slidenum">
              <a:rPr lang="en-US"/>
              <a:pPr/>
              <a:t>71</a:t>
            </a:fld>
            <a:endParaRPr lang="en-US"/>
          </a:p>
        </p:txBody>
      </p:sp>
      <p:sp>
        <p:nvSpPr>
          <p:cNvPr id="90116" name="Line 2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17" name="Rectangle 3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90118" name="Rectangle 4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90119" name="Rectangle 5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90120" name="Rectangle 6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</a:t>
            </a:r>
            <a:r>
              <a:rPr lang="en-US" sz="1200">
                <a:solidFill>
                  <a:schemeClr val="folHlink"/>
                </a:solidFill>
              </a:rPr>
              <a:t>ADDRESS</a:t>
            </a:r>
          </a:p>
        </p:txBody>
      </p:sp>
      <p:sp>
        <p:nvSpPr>
          <p:cNvPr id="90121" name="Rectangle 7"/>
          <p:cNvSpPr>
            <a:spLocks noChangeArrowheads="1"/>
          </p:cNvSpPr>
          <p:nvPr/>
        </p:nvSpPr>
        <p:spPr bwMode="auto">
          <a:xfrm>
            <a:off x="3657600" y="3200400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                MEMORY</a:t>
            </a:r>
          </a:p>
        </p:txBody>
      </p:sp>
      <p:sp>
        <p:nvSpPr>
          <p:cNvPr id="90122" name="Line 8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3" name="Line 9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4" name="Line 10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5" name="Line 11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6" name="Line 12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7" name="Line 13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8" name="Line 14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9" name="AutoShape 15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90130" name="Line 16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1" name="Line 17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2" name="Line 18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3" name="Line 19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4" name="Line 20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5" name="Line 21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6" name="Line 22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7" name="AutoShape 23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90138" name="Line 24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9" name="Line 25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0" name="Line 26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1" name="Line 27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2" name="Line 28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3" name="Line 29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4" name="Text Box 30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90145" name="Rectangle 31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90146" name="Rectangle 32"/>
          <p:cNvSpPr>
            <a:spLocks noChangeArrowheads="1"/>
          </p:cNvSpPr>
          <p:nvPr/>
        </p:nvSpPr>
        <p:spPr bwMode="auto">
          <a:xfrm>
            <a:off x="7162800" y="3429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SP</a:t>
            </a:r>
          </a:p>
        </p:txBody>
      </p:sp>
      <p:sp>
        <p:nvSpPr>
          <p:cNvPr id="90147" name="Line 33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48" name="Line 36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49" name="Line 37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50" name="Freeform 38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51" name="Line 39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52" name="Text Box 40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90153" name="Rectangle 41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sp>
        <p:nvSpPr>
          <p:cNvPr id="90154" name="AutoShape 42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90155" name="Text Box 43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90156" name="Rectangle 44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57" name="Text Box 45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90158" name="Text Box 46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90159" name="Line 47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0" name="Line 48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1" name="Line 49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2" name="Freeform 50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3" name="Line 51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4" name="Rectangle 52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RTL-Address</a:t>
            </a:r>
          </a:p>
        </p:txBody>
      </p:sp>
      <p:sp>
        <p:nvSpPr>
          <p:cNvPr id="90165" name="Rectangle 53"/>
          <p:cNvSpPr>
            <a:spLocks noChangeArrowheads="1"/>
          </p:cNvSpPr>
          <p:nvPr/>
        </p:nvSpPr>
        <p:spPr bwMode="auto">
          <a:xfrm>
            <a:off x="7239000" y="4114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90166" name="Line 54"/>
          <p:cNvSpPr>
            <a:spLocks noChangeShapeType="1"/>
          </p:cNvSpPr>
          <p:nvPr/>
        </p:nvSpPr>
        <p:spPr bwMode="auto">
          <a:xfrm>
            <a:off x="2971800" y="4267200"/>
            <a:ext cx="4267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7" name="Line 55"/>
          <p:cNvSpPr>
            <a:spLocks noChangeShapeType="1"/>
          </p:cNvSpPr>
          <p:nvPr/>
        </p:nvSpPr>
        <p:spPr bwMode="auto">
          <a:xfrm flipV="1">
            <a:off x="2971800" y="42672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8" name="Text Box 57"/>
          <p:cNvSpPr txBox="1">
            <a:spLocks noChangeArrowheads="1"/>
          </p:cNvSpPr>
          <p:nvPr/>
        </p:nvSpPr>
        <p:spPr bwMode="auto">
          <a:xfrm>
            <a:off x="64770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90169" name="Line 58"/>
          <p:cNvSpPr>
            <a:spLocks noChangeShapeType="1"/>
          </p:cNvSpPr>
          <p:nvPr/>
        </p:nvSpPr>
        <p:spPr bwMode="auto">
          <a:xfrm flipH="1" flipV="1">
            <a:off x="4876800" y="2362200"/>
            <a:ext cx="2286000" cy="4572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0" name="Text Box 59"/>
          <p:cNvSpPr txBox="1">
            <a:spLocks noChangeArrowheads="1"/>
          </p:cNvSpPr>
          <p:nvPr/>
        </p:nvSpPr>
        <p:spPr bwMode="auto">
          <a:xfrm>
            <a:off x="5791200" y="25146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90171" name="Rectangle 6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The Stack will store all return addresses</a:t>
            </a:r>
          </a:p>
        </p:txBody>
      </p:sp>
      <p:sp>
        <p:nvSpPr>
          <p:cNvPr id="90172" name="Line 61"/>
          <p:cNvSpPr>
            <a:spLocks noChangeShapeType="1"/>
          </p:cNvSpPr>
          <p:nvPr/>
        </p:nvSpPr>
        <p:spPr bwMode="auto">
          <a:xfrm flipH="1" flipV="1">
            <a:off x="4343400" y="3581400"/>
            <a:ext cx="28194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3" name="Line 62"/>
          <p:cNvSpPr>
            <a:spLocks noChangeShapeType="1"/>
          </p:cNvSpPr>
          <p:nvPr/>
        </p:nvSpPr>
        <p:spPr bwMode="auto">
          <a:xfrm>
            <a:off x="42672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4" name="Line 63"/>
          <p:cNvSpPr>
            <a:spLocks noChangeShapeType="1"/>
          </p:cNvSpPr>
          <p:nvPr/>
        </p:nvSpPr>
        <p:spPr bwMode="auto">
          <a:xfrm>
            <a:off x="3733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5" name="Line 64"/>
          <p:cNvSpPr>
            <a:spLocks noChangeShapeType="1"/>
          </p:cNvSpPr>
          <p:nvPr/>
        </p:nvSpPr>
        <p:spPr bwMode="auto">
          <a:xfrm>
            <a:off x="37338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6" name="Line 65"/>
          <p:cNvSpPr>
            <a:spLocks noChangeShapeType="1"/>
          </p:cNvSpPr>
          <p:nvPr/>
        </p:nvSpPr>
        <p:spPr bwMode="auto">
          <a:xfrm flipH="1">
            <a:off x="3810000" y="2286000"/>
            <a:ext cx="228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7" name="Line 66"/>
          <p:cNvSpPr>
            <a:spLocks noChangeShapeType="1"/>
          </p:cNvSpPr>
          <p:nvPr/>
        </p:nvSpPr>
        <p:spPr bwMode="auto">
          <a:xfrm>
            <a:off x="3810000" y="2286000"/>
            <a:ext cx="0" cy="762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8" name="Line 67"/>
          <p:cNvSpPr>
            <a:spLocks noChangeShapeType="1"/>
          </p:cNvSpPr>
          <p:nvPr/>
        </p:nvSpPr>
        <p:spPr bwMode="auto">
          <a:xfrm>
            <a:off x="3810000" y="30480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9" name="Text Box 68"/>
          <p:cNvSpPr txBox="1">
            <a:spLocks noChangeArrowheads="1"/>
          </p:cNvSpPr>
          <p:nvPr/>
        </p:nvSpPr>
        <p:spPr bwMode="auto">
          <a:xfrm>
            <a:off x="3581400" y="2362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90180" name="Text Box 69"/>
          <p:cNvSpPr txBox="1">
            <a:spLocks noChangeArrowheads="1"/>
          </p:cNvSpPr>
          <p:nvPr/>
        </p:nvSpPr>
        <p:spPr bwMode="auto">
          <a:xfrm>
            <a:off x="3657600" y="35814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113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11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CA88D7-7683-4850-A330-3FAABF52AE45}" type="slidenum">
              <a:rPr lang="en-US"/>
              <a:pPr/>
              <a:t>72</a:t>
            </a:fld>
            <a:endParaRPr lang="en-US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</a:t>
            </a:r>
            <a:br>
              <a:rPr lang="en-US" smtClean="0">
                <a:solidFill>
                  <a:srgbClr val="FF0066"/>
                </a:solidFill>
              </a:rPr>
            </a:br>
            <a:r>
              <a:rPr lang="en-US" smtClean="0">
                <a:solidFill>
                  <a:srgbClr val="FF0066"/>
                </a:solidFill>
              </a:rPr>
              <a:t>Including the stack mechanism</a:t>
            </a:r>
          </a:p>
        </p:txBody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8138" cy="388143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If OV=1 Then PC</a:t>
            </a:r>
            <a:r>
              <a:rPr lang="en-US" sz="2400" smtClean="0">
                <a:sym typeface="Wingdings" pitchFamily="2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If MP=1 Then PC</a:t>
            </a:r>
            <a:r>
              <a:rPr lang="en-US" sz="2400" smtClean="0">
                <a:sym typeface="Wingdings" pitchFamily="2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If PI=1   Then PC</a:t>
            </a:r>
            <a:r>
              <a:rPr lang="en-US" sz="2400" smtClean="0">
                <a:sym typeface="Wingdings" pitchFamily="2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IF I/O = 1 THEN </a:t>
            </a:r>
            <a:r>
              <a:rPr lang="en-US" sz="2400" smtClean="0"/>
              <a:t>MEM[SP] </a:t>
            </a:r>
            <a:r>
              <a:rPr lang="en-US" sz="2400" smtClean="0">
                <a:sym typeface="Wingdings" pitchFamily="2" charset="2"/>
              </a:rPr>
              <a:t>PC; SP  SP +1</a:t>
            </a:r>
            <a:r>
              <a:rPr lang="en-US" sz="2400" smtClean="0">
                <a:cs typeface="Times New Roman" pitchFamily="18" charset="0"/>
              </a:rPr>
              <a:t> 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			      PC 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NEWPC</a:t>
            </a:r>
            <a:r>
              <a:rPr lang="en-US" sz="2400" smtClean="0">
                <a:cs typeface="Times New Roman" pitchFamily="18" charset="0"/>
              </a:rPr>
              <a:t>;						      MODE</a:t>
            </a:r>
            <a:r>
              <a:rPr lang="en-US" sz="2400" smtClean="0"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400" smtClean="0">
                <a:cs typeface="Times New Roman" pitchFamily="18" charset="0"/>
              </a:rPr>
              <a:t>1	;</a:t>
            </a:r>
            <a:r>
              <a:rPr lang="en-US" sz="2400" smtClean="0">
                <a:solidFill>
                  <a:schemeClr val="folHlink"/>
                </a:solidFill>
                <a:cs typeface="Times New Roman" pitchFamily="18" charset="0"/>
              </a:rPr>
              <a:t>		</a:t>
            </a: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</a:rPr>
              <a:t>If SVC=1, THEN  MEM[SP] </a:t>
            </a:r>
            <a:r>
              <a:rPr lang="en-US" sz="2400" smtClean="0">
                <a:solidFill>
                  <a:schemeClr val="folHlink"/>
                </a:solidFill>
                <a:sym typeface="Wingdings" pitchFamily="2" charset="2"/>
              </a:rPr>
              <a:t>PC; SP  SP +1</a:t>
            </a: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</a:rPr>
              <a:t>			       PC</a:t>
            </a:r>
            <a:r>
              <a:rPr lang="en-US" sz="2400" smtClean="0">
                <a:solidFill>
                  <a:schemeClr val="folHlink"/>
                </a:solidFill>
                <a:sym typeface="Wingdings" pitchFamily="2" charset="2"/>
              </a:rPr>
              <a:t> NEWPC;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folHlink"/>
                </a:solidFill>
                <a:sym typeface="Wingdings" pitchFamily="2" charset="2"/>
              </a:rPr>
              <a:t>			       MODE  1;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DECODER 00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216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21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D3BAD5-A836-4C53-AA3C-4F18E7E38538}" type="slidenum">
              <a:rPr lang="en-US"/>
              <a:pPr/>
              <a:t>73</a:t>
            </a:fld>
            <a:endParaRPr lang="en-US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</a:t>
            </a:r>
            <a:br>
              <a:rPr lang="en-US" smtClean="0">
                <a:solidFill>
                  <a:srgbClr val="FF0066"/>
                </a:solidFill>
              </a:rPr>
            </a:br>
            <a:r>
              <a:rPr lang="en-US" smtClean="0">
                <a:solidFill>
                  <a:srgbClr val="FF0066"/>
                </a:solidFill>
              </a:rPr>
              <a:t>including the SVC flag</a:t>
            </a:r>
          </a:p>
        </p:txBody>
      </p:sp>
      <p:sp>
        <p:nvSpPr>
          <p:cNvPr id="92165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166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67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68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69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0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1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2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3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4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92175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92176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92177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178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92179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92180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92181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92182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92183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92184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85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31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31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5CB6D0-1CB6-491F-AF72-F7A563E99C5D}" type="slidenum">
              <a:rPr lang="en-US"/>
              <a:pPr/>
              <a:t>74</a:t>
            </a:fld>
            <a:endParaRPr lang="en-US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Timer Interrupt</a:t>
            </a:r>
          </a:p>
        </p:txBody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What if a program has an infinite loop?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We can add a time register, set to a specific value before a program stops, which is decremented with each clock tick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When the timer reaches zero, the Timer Interrupt bit (TI) is set to </a:t>
            </a:r>
            <a:r>
              <a:rPr lang="ja-JP" altLang="en-US" sz="2800" smtClean="0"/>
              <a:t>“</a:t>
            </a:r>
            <a:r>
              <a:rPr lang="en-US" altLang="ja-JP" sz="2800" smtClean="0"/>
              <a:t>1</a:t>
            </a:r>
            <a:r>
              <a:rPr lang="ja-JP" altLang="en-US" sz="2800" smtClean="0"/>
              <a:t>”</a:t>
            </a:r>
            <a:r>
              <a:rPr lang="en-US" altLang="ja-JP" sz="2800" smtClean="0"/>
              <a:t>, indicating that a timer interrupt has occurred and transferring control to the interrupt handler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Prevents a program from monopolizing the CPU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42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42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FEBF00-B017-445A-B62D-4CDF3D4260A5}" type="slidenum">
              <a:rPr lang="en-US"/>
              <a:pPr/>
              <a:t>75</a:t>
            </a:fld>
            <a:endParaRPr lang="en-US"/>
          </a:p>
        </p:txBody>
      </p:sp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Timer Interrupt cont.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990600" y="2438400"/>
            <a:ext cx="6096000" cy="304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14" name="Line 6"/>
          <p:cNvSpPr>
            <a:spLocks noChangeShapeType="1"/>
          </p:cNvSpPr>
          <p:nvPr/>
        </p:nvSpPr>
        <p:spPr bwMode="auto">
          <a:xfrm>
            <a:off x="990600" y="44196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1295400" y="25908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5791200" y="3200400"/>
            <a:ext cx="990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Mode</a:t>
            </a: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3581400" y="2590800"/>
            <a:ext cx="685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OV</a:t>
            </a:r>
          </a:p>
        </p:txBody>
      </p:sp>
      <p:sp>
        <p:nvSpPr>
          <p:cNvPr id="94218" name="Text Box 10"/>
          <p:cNvSpPr txBox="1">
            <a:spLocks noChangeArrowheads="1"/>
          </p:cNvSpPr>
          <p:nvPr/>
        </p:nvSpPr>
        <p:spPr bwMode="auto">
          <a:xfrm>
            <a:off x="4343400" y="2590800"/>
            <a:ext cx="685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MP</a:t>
            </a:r>
          </a:p>
        </p:txBody>
      </p:sp>
      <p:sp>
        <p:nvSpPr>
          <p:cNvPr id="94219" name="Text Box 11"/>
          <p:cNvSpPr txBox="1">
            <a:spLocks noChangeArrowheads="1"/>
          </p:cNvSpPr>
          <p:nvPr/>
        </p:nvSpPr>
        <p:spPr bwMode="auto">
          <a:xfrm>
            <a:off x="5105400" y="2590800"/>
            <a:ext cx="685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PI</a:t>
            </a:r>
          </a:p>
        </p:txBody>
      </p:sp>
      <p:sp>
        <p:nvSpPr>
          <p:cNvPr id="94220" name="Text Box 12"/>
          <p:cNvSpPr txBox="1">
            <a:spLocks noChangeArrowheads="1"/>
          </p:cNvSpPr>
          <p:nvPr/>
        </p:nvSpPr>
        <p:spPr bwMode="auto">
          <a:xfrm>
            <a:off x="1295400" y="32004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NewPC</a:t>
            </a:r>
          </a:p>
        </p:txBody>
      </p:sp>
      <p:sp>
        <p:nvSpPr>
          <p:cNvPr id="94221" name="Text Box 13"/>
          <p:cNvSpPr txBox="1">
            <a:spLocks noChangeArrowheads="1"/>
          </p:cNvSpPr>
          <p:nvPr/>
        </p:nvSpPr>
        <p:spPr bwMode="auto">
          <a:xfrm>
            <a:off x="4343400" y="32004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Fence</a:t>
            </a:r>
          </a:p>
        </p:txBody>
      </p:sp>
      <p:sp>
        <p:nvSpPr>
          <p:cNvPr id="94222" name="Text Box 14"/>
          <p:cNvSpPr txBox="1">
            <a:spLocks noChangeArrowheads="1"/>
          </p:cNvSpPr>
          <p:nvPr/>
        </p:nvSpPr>
        <p:spPr bwMode="auto">
          <a:xfrm>
            <a:off x="1219200" y="4648200"/>
            <a:ext cx="1828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Accumulator</a:t>
            </a:r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7162800" y="25908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Supervisor Mode</a:t>
            </a:r>
          </a:p>
        </p:txBody>
      </p:sp>
      <p:sp>
        <p:nvSpPr>
          <p:cNvPr id="94224" name="Text Box 16"/>
          <p:cNvSpPr txBox="1">
            <a:spLocks noChangeArrowheads="1"/>
          </p:cNvSpPr>
          <p:nvPr/>
        </p:nvSpPr>
        <p:spPr bwMode="auto">
          <a:xfrm>
            <a:off x="7162800" y="4648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User Mode</a:t>
            </a:r>
          </a:p>
        </p:txBody>
      </p:sp>
      <p:sp>
        <p:nvSpPr>
          <p:cNvPr id="94225" name="Text Box 20"/>
          <p:cNvSpPr txBox="1">
            <a:spLocks noChangeArrowheads="1"/>
          </p:cNvSpPr>
          <p:nvPr/>
        </p:nvSpPr>
        <p:spPr bwMode="auto">
          <a:xfrm>
            <a:off x="2971800" y="2590800"/>
            <a:ext cx="533400" cy="4667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TI</a:t>
            </a:r>
          </a:p>
        </p:txBody>
      </p:sp>
      <p:sp>
        <p:nvSpPr>
          <p:cNvPr id="94226" name="Text Box 21"/>
          <p:cNvSpPr txBox="1">
            <a:spLocks noChangeArrowheads="1"/>
          </p:cNvSpPr>
          <p:nvPr/>
        </p:nvSpPr>
        <p:spPr bwMode="auto">
          <a:xfrm>
            <a:off x="2971800" y="3200400"/>
            <a:ext cx="1295400" cy="4667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Timer</a:t>
            </a:r>
          </a:p>
        </p:txBody>
      </p:sp>
      <p:sp>
        <p:nvSpPr>
          <p:cNvPr id="94227" name="Text Box 22"/>
          <p:cNvSpPr txBox="1">
            <a:spLocks noChangeArrowheads="1"/>
          </p:cNvSpPr>
          <p:nvPr/>
        </p:nvSpPr>
        <p:spPr bwMode="auto">
          <a:xfrm>
            <a:off x="1295400" y="38100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</a:t>
            </a:r>
          </a:p>
        </p:txBody>
      </p:sp>
      <p:sp>
        <p:nvSpPr>
          <p:cNvPr id="94228" name="Text Box 23"/>
          <p:cNvSpPr txBox="1">
            <a:spLocks noChangeArrowheads="1"/>
          </p:cNvSpPr>
          <p:nvPr/>
        </p:nvSpPr>
        <p:spPr bwMode="auto">
          <a:xfrm>
            <a:off x="5867400" y="2590800"/>
            <a:ext cx="838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SVC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52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52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197142-0B2C-43F2-ACB1-4718CC299F06}" type="slidenum">
              <a:rPr lang="en-US"/>
              <a:pPr/>
              <a:t>76</a:t>
            </a:fld>
            <a:endParaRPr lang="en-US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</a:t>
            </a:r>
          </a:p>
        </p:txBody>
      </p:sp>
      <p:sp>
        <p:nvSpPr>
          <p:cNvPr id="95237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5238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39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0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1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2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3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4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5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6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95247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95248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95249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5250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95251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95252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95253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95254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95255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95256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57" name="Text Box 23"/>
          <p:cNvSpPr txBox="1">
            <a:spLocks noChangeArrowheads="1"/>
          </p:cNvSpPr>
          <p:nvPr/>
        </p:nvSpPr>
        <p:spPr bwMode="auto">
          <a:xfrm>
            <a:off x="3124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folHlink"/>
                </a:solidFill>
              </a:rPr>
              <a:t>TI</a:t>
            </a:r>
          </a:p>
        </p:txBody>
      </p:sp>
      <p:sp>
        <p:nvSpPr>
          <p:cNvPr id="95258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62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62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75B355-DE39-454E-BD66-7B554203444C}" type="slidenum">
              <a:rPr lang="en-US"/>
              <a:pPr/>
              <a:t>77</a:t>
            </a:fld>
            <a:endParaRPr lang="en-US"/>
          </a:p>
        </p:txBody>
      </p:sp>
      <p:sp>
        <p:nvSpPr>
          <p:cNvPr id="962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Vector</a:t>
            </a:r>
          </a:p>
        </p:txBody>
      </p:sp>
      <p:sp>
        <p:nvSpPr>
          <p:cNvPr id="962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Switching between user and supervisor modes must be done as quickly as possible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 the case of the VN machine, control is transferred to the interrupt handler, which then analyzes the flags and determines which is the appropriate course of action to take.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 faster form of switching directly to the procedure or routine that handles the interrupt can be implemented using an </a:t>
            </a:r>
            <a:r>
              <a:rPr lang="en-US" sz="2800" i="1" smtClean="0"/>
              <a:t>interrupt vector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72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72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AA647B-9081-447E-98E0-5A954C881A50}" type="slidenum">
              <a:rPr lang="en-US"/>
              <a:pPr/>
              <a:t>78</a:t>
            </a:fld>
            <a:endParaRPr lang="en-US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Vector, cont.</a:t>
            </a:r>
          </a:p>
        </p:txBody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idea of an interrupt vector consists of partitioning the interrupt handler into several programs, one for each type of interrupt.  </a:t>
            </a:r>
          </a:p>
          <a:p>
            <a:pPr eaLnBrk="1" hangingPunct="1"/>
            <a:r>
              <a:rPr lang="en-US" smtClean="0"/>
              <a:t>The starting addresses of each program are kept in an array, called the </a:t>
            </a:r>
            <a:r>
              <a:rPr lang="en-US" b="1" smtClean="0"/>
              <a:t>interrupt vector</a:t>
            </a:r>
            <a:r>
              <a:rPr lang="en-US" smtClean="0"/>
              <a:t>, which is stored in main memory.</a:t>
            </a:r>
            <a:endParaRPr lang="en-US" b="1" smtClean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83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83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78356E-7297-4D19-8700-089112382837}" type="slidenum">
              <a:rPr lang="en-US"/>
              <a:pPr/>
              <a:t>79</a:t>
            </a:fld>
            <a:endParaRPr lang="en-US"/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Vector Structure</a:t>
            </a:r>
          </a:p>
        </p:txBody>
      </p:sp>
      <p:sp>
        <p:nvSpPr>
          <p:cNvPr id="983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For each type of interrupt, there is a corresponding entry in the array, called IHV.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Instead of transferring control just to the Interrupt Handler, we specify the element in the array that corresponds to the interrupt that occurred.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This way, the routine that handles that interrupt is automatically executed.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F01E54-C591-4663-A3C7-418AFAD25B90}" type="slidenum">
              <a:rPr lang="en-US"/>
              <a:pPr/>
              <a:t>8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Fetch Execute Cycle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7958138" cy="3881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 VN, the instruction cycle is given by the following loop: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				Fetch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				Execute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 order to explain further details about the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fetch /execute cycle, the data movements along different paths can be described in 4 steps.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</p:txBody>
      </p:sp>
      <p:sp>
        <p:nvSpPr>
          <p:cNvPr id="25606" name="Line 10"/>
          <p:cNvSpPr>
            <a:spLocks noChangeShapeType="1"/>
          </p:cNvSpPr>
          <p:nvPr/>
        </p:nvSpPr>
        <p:spPr bwMode="auto">
          <a:xfrm>
            <a:off x="4038600" y="3276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7" name="Freeform 9"/>
          <p:cNvSpPr>
            <a:spLocks/>
          </p:cNvSpPr>
          <p:nvPr/>
        </p:nvSpPr>
        <p:spPr bwMode="auto">
          <a:xfrm>
            <a:off x="3886200" y="3276600"/>
            <a:ext cx="762000" cy="914400"/>
          </a:xfrm>
          <a:custGeom>
            <a:avLst/>
            <a:gdLst>
              <a:gd name="T0" fmla="*/ 1209675000 w 480"/>
              <a:gd name="T1" fmla="*/ 1088707500 h 576"/>
              <a:gd name="T2" fmla="*/ 1209675000 w 480"/>
              <a:gd name="T3" fmla="*/ 1451610000 h 576"/>
              <a:gd name="T4" fmla="*/ 0 w 480"/>
              <a:gd name="T5" fmla="*/ 1451610000 h 576"/>
              <a:gd name="T6" fmla="*/ 0 w 480"/>
              <a:gd name="T7" fmla="*/ 0 h 576"/>
              <a:gd name="T8" fmla="*/ 362902500 w 480"/>
              <a:gd name="T9" fmla="*/ 0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76"/>
              <a:gd name="T17" fmla="*/ 480 w 480"/>
              <a:gd name="T18" fmla="*/ 576 h 5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76">
                <a:moveTo>
                  <a:pt x="480" y="432"/>
                </a:moveTo>
                <a:lnTo>
                  <a:pt x="480" y="576"/>
                </a:lnTo>
                <a:lnTo>
                  <a:pt x="0" y="576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93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993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71B76D-B16C-43E0-9C32-0BC97DE630DE}" type="slidenum">
              <a:rPr lang="en-US"/>
              <a:pPr/>
              <a:t>80</a:t>
            </a:fld>
            <a:endParaRPr lang="en-US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 with the Interrupt Vector</a:t>
            </a:r>
          </a:p>
        </p:txBody>
      </p:sp>
      <p:sp>
        <p:nvSpPr>
          <p:cNvPr id="993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If OV=1 Then PC </a:t>
            </a:r>
            <a:r>
              <a:rPr lang="en-US" sz="2400" smtClean="0">
                <a:sym typeface="Wingdings" pitchFamily="2" charset="2"/>
              </a:rPr>
              <a:t>IHV[0]; Mode 1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If MP=1 Then </a:t>
            </a:r>
            <a:r>
              <a:rPr lang="en-US" sz="2400" smtClean="0"/>
              <a:t>PC </a:t>
            </a:r>
            <a:r>
              <a:rPr lang="en-US" sz="2400" smtClean="0">
                <a:sym typeface="Wingdings" pitchFamily="2" charset="2"/>
              </a:rPr>
              <a:t>IHV[1]; Mode 1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If PI=1   Then </a:t>
            </a:r>
            <a:r>
              <a:rPr lang="en-US" sz="2400" smtClean="0"/>
              <a:t>PC  </a:t>
            </a:r>
            <a:r>
              <a:rPr lang="en-US" sz="2400" smtClean="0">
                <a:sym typeface="Wingdings" pitchFamily="2" charset="2"/>
              </a:rPr>
              <a:t>IHV[2]; Mode 1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If TI=1 Then	</a:t>
            </a:r>
            <a:r>
              <a:rPr lang="en-US" sz="2400" smtClean="0">
                <a:solidFill>
                  <a:schemeClr val="folHlink"/>
                </a:solidFill>
              </a:rPr>
              <a:t>MEM[SP] </a:t>
            </a:r>
            <a:r>
              <a:rPr lang="en-US" sz="2400" smtClean="0">
                <a:solidFill>
                  <a:schemeClr val="folHlink"/>
                </a:solidFill>
                <a:sym typeface="Wingdings" pitchFamily="2" charset="2"/>
              </a:rPr>
              <a:t>PC; SP  SP +1</a:t>
            </a:r>
            <a:r>
              <a:rPr lang="en-US" sz="2400" smtClean="0">
                <a:sym typeface="Wingdings" pitchFamily="2" charset="2"/>
              </a:rPr>
              <a:t>;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PC IHV[3];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MODE 1;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sym typeface="Wingdings" pitchFamily="2" charset="2"/>
            </a:endParaRPr>
          </a:p>
        </p:txBody>
      </p:sp>
      <p:grpSp>
        <p:nvGrpSpPr>
          <p:cNvPr id="99334" name="Group 24"/>
          <p:cNvGrpSpPr>
            <a:grpSpLocks/>
          </p:cNvGrpSpPr>
          <p:nvPr/>
        </p:nvGrpSpPr>
        <p:grpSpPr bwMode="auto">
          <a:xfrm>
            <a:off x="6324600" y="2438400"/>
            <a:ext cx="1981200" cy="3733800"/>
            <a:chOff x="3984" y="1536"/>
            <a:chExt cx="1248" cy="2352"/>
          </a:xfrm>
        </p:grpSpPr>
        <p:sp>
          <p:nvSpPr>
            <p:cNvPr id="99335" name="Rectangle 4"/>
            <p:cNvSpPr>
              <a:spLocks noChangeArrowheads="1"/>
            </p:cNvSpPr>
            <p:nvPr/>
          </p:nvSpPr>
          <p:spPr bwMode="auto">
            <a:xfrm>
              <a:off x="4368" y="1536"/>
              <a:ext cx="864" cy="235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6" name="Line 5"/>
            <p:cNvSpPr>
              <a:spLocks noChangeShapeType="1"/>
            </p:cNvSpPr>
            <p:nvPr/>
          </p:nvSpPr>
          <p:spPr bwMode="auto">
            <a:xfrm>
              <a:off x="4368" y="187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37" name="Line 6"/>
            <p:cNvSpPr>
              <a:spLocks noChangeShapeType="1"/>
            </p:cNvSpPr>
            <p:nvPr/>
          </p:nvSpPr>
          <p:spPr bwMode="auto">
            <a:xfrm>
              <a:off x="4368" y="225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38" name="Line 7"/>
            <p:cNvSpPr>
              <a:spLocks noChangeShapeType="1"/>
            </p:cNvSpPr>
            <p:nvPr/>
          </p:nvSpPr>
          <p:spPr bwMode="auto">
            <a:xfrm>
              <a:off x="4416" y="259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39" name="Line 8"/>
            <p:cNvSpPr>
              <a:spLocks noChangeShapeType="1"/>
            </p:cNvSpPr>
            <p:nvPr/>
          </p:nvSpPr>
          <p:spPr bwMode="auto">
            <a:xfrm>
              <a:off x="4368" y="302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40" name="Text Box 9"/>
            <p:cNvSpPr txBox="1">
              <a:spLocks noChangeArrowheads="1"/>
            </p:cNvSpPr>
            <p:nvPr/>
          </p:nvSpPr>
          <p:spPr bwMode="auto">
            <a:xfrm>
              <a:off x="4416" y="158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99341" name="Text Box 10"/>
            <p:cNvSpPr txBox="1">
              <a:spLocks noChangeArrowheads="1"/>
            </p:cNvSpPr>
            <p:nvPr/>
          </p:nvSpPr>
          <p:spPr bwMode="auto">
            <a:xfrm>
              <a:off x="4608" y="153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OV</a:t>
              </a:r>
            </a:p>
          </p:txBody>
        </p:sp>
        <p:sp>
          <p:nvSpPr>
            <p:cNvPr id="99342" name="Text Box 11"/>
            <p:cNvSpPr txBox="1">
              <a:spLocks noChangeArrowheads="1"/>
            </p:cNvSpPr>
            <p:nvPr/>
          </p:nvSpPr>
          <p:spPr bwMode="auto">
            <a:xfrm>
              <a:off x="4656" y="192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MP</a:t>
              </a:r>
            </a:p>
          </p:txBody>
        </p:sp>
        <p:sp>
          <p:nvSpPr>
            <p:cNvPr id="99343" name="Text Box 12"/>
            <p:cNvSpPr txBox="1">
              <a:spLocks noChangeArrowheads="1"/>
            </p:cNvSpPr>
            <p:nvPr/>
          </p:nvSpPr>
          <p:spPr bwMode="auto">
            <a:xfrm>
              <a:off x="4656" y="264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TI</a:t>
              </a:r>
            </a:p>
          </p:txBody>
        </p:sp>
        <p:sp>
          <p:nvSpPr>
            <p:cNvPr id="99344" name="Text Box 13"/>
            <p:cNvSpPr txBox="1">
              <a:spLocks noChangeArrowheads="1"/>
            </p:cNvSpPr>
            <p:nvPr/>
          </p:nvSpPr>
          <p:spPr bwMode="auto">
            <a:xfrm>
              <a:off x="4656" y="23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PI</a:t>
              </a:r>
            </a:p>
          </p:txBody>
        </p:sp>
        <p:sp>
          <p:nvSpPr>
            <p:cNvPr id="99345" name="Text Box 14"/>
            <p:cNvSpPr txBox="1">
              <a:spLocks noChangeArrowheads="1"/>
            </p:cNvSpPr>
            <p:nvPr/>
          </p:nvSpPr>
          <p:spPr bwMode="auto">
            <a:xfrm>
              <a:off x="4608" y="307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I/O</a:t>
              </a:r>
            </a:p>
          </p:txBody>
        </p:sp>
        <p:sp>
          <p:nvSpPr>
            <p:cNvPr id="99346" name="Text Box 15"/>
            <p:cNvSpPr txBox="1">
              <a:spLocks noChangeArrowheads="1"/>
            </p:cNvSpPr>
            <p:nvPr/>
          </p:nvSpPr>
          <p:spPr bwMode="auto">
            <a:xfrm>
              <a:off x="3984" y="163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99347" name="Text Box 17"/>
            <p:cNvSpPr txBox="1">
              <a:spLocks noChangeArrowheads="1"/>
            </p:cNvSpPr>
            <p:nvPr/>
          </p:nvSpPr>
          <p:spPr bwMode="auto">
            <a:xfrm>
              <a:off x="3984" y="225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sp>
          <p:nvSpPr>
            <p:cNvPr id="99348" name="Text Box 18"/>
            <p:cNvSpPr txBox="1">
              <a:spLocks noChangeArrowheads="1"/>
            </p:cNvSpPr>
            <p:nvPr/>
          </p:nvSpPr>
          <p:spPr bwMode="auto">
            <a:xfrm>
              <a:off x="3984" y="26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</a:t>
              </a:r>
            </a:p>
          </p:txBody>
        </p:sp>
        <p:sp>
          <p:nvSpPr>
            <p:cNvPr id="99349" name="Text Box 19"/>
            <p:cNvSpPr txBox="1">
              <a:spLocks noChangeArrowheads="1"/>
            </p:cNvSpPr>
            <p:nvPr/>
          </p:nvSpPr>
          <p:spPr bwMode="auto">
            <a:xfrm>
              <a:off x="3984" y="30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4</a:t>
              </a:r>
            </a:p>
          </p:txBody>
        </p:sp>
        <p:sp>
          <p:nvSpPr>
            <p:cNvPr id="99350" name="Text Box 20"/>
            <p:cNvSpPr txBox="1">
              <a:spLocks noChangeArrowheads="1"/>
            </p:cNvSpPr>
            <p:nvPr/>
          </p:nvSpPr>
          <p:spPr bwMode="auto">
            <a:xfrm>
              <a:off x="3984" y="35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5</a:t>
              </a:r>
            </a:p>
          </p:txBody>
        </p:sp>
        <p:sp>
          <p:nvSpPr>
            <p:cNvPr id="99351" name="Line 21"/>
            <p:cNvSpPr>
              <a:spLocks noChangeShapeType="1"/>
            </p:cNvSpPr>
            <p:nvPr/>
          </p:nvSpPr>
          <p:spPr bwMode="auto">
            <a:xfrm>
              <a:off x="4368" y="345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52" name="Text Box 22"/>
            <p:cNvSpPr txBox="1">
              <a:spLocks noChangeArrowheads="1"/>
            </p:cNvSpPr>
            <p:nvPr/>
          </p:nvSpPr>
          <p:spPr bwMode="auto">
            <a:xfrm>
              <a:off x="3984" y="19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99353" name="Text Box 23"/>
            <p:cNvSpPr txBox="1">
              <a:spLocks noChangeArrowheads="1"/>
            </p:cNvSpPr>
            <p:nvPr/>
          </p:nvSpPr>
          <p:spPr bwMode="auto">
            <a:xfrm>
              <a:off x="4512" y="35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SVC</a:t>
              </a:r>
            </a:p>
          </p:txBody>
        </p:sp>
      </p:grp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03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2FFDF1-0DF5-45BE-9714-1B32CF077FC4}" type="slidenum">
              <a:rPr lang="en-US"/>
              <a:pPr/>
              <a:t>81</a:t>
            </a:fld>
            <a:endParaRPr lang="en-US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 with the Interrupt Vector, Cont.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If I/O=1 Then 	</a:t>
            </a:r>
            <a:r>
              <a:rPr lang="en-US" sz="2000" smtClean="0">
                <a:solidFill>
                  <a:schemeClr val="folHlink"/>
                </a:solidFill>
              </a:rPr>
              <a:t>MEM[SP] </a:t>
            </a:r>
            <a:r>
              <a:rPr lang="en-US" sz="2000" smtClean="0">
                <a:solidFill>
                  <a:schemeClr val="folHlink"/>
                </a:solidFill>
                <a:sym typeface="Wingdings" pitchFamily="2" charset="2"/>
              </a:rPr>
              <a:t>PC; SP  SP +1</a:t>
            </a:r>
            <a:r>
              <a:rPr lang="en-US" sz="2400" smtClean="0">
                <a:sym typeface="Wingdings" pitchFamily="2" charset="2"/>
              </a:rPr>
              <a:t>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</a:t>
            </a:r>
            <a:r>
              <a:rPr lang="en-US" sz="2000" smtClean="0">
                <a:sym typeface="Wingdings" pitchFamily="2" charset="2"/>
              </a:rPr>
              <a:t>PC IHV[4];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			MODE 1;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If SVC=1 Then </a:t>
            </a:r>
            <a:r>
              <a:rPr lang="en-US" sz="2000" smtClean="0">
                <a:solidFill>
                  <a:schemeClr val="folHlink"/>
                </a:solidFill>
              </a:rPr>
              <a:t>MEM[SP] </a:t>
            </a:r>
            <a:r>
              <a:rPr lang="en-US" sz="2000" smtClean="0">
                <a:solidFill>
                  <a:schemeClr val="folHlink"/>
                </a:solidFill>
                <a:sym typeface="Wingdings" pitchFamily="2" charset="2"/>
              </a:rPr>
              <a:t>PC; SP  SP +1</a:t>
            </a:r>
            <a:r>
              <a:rPr lang="en-US" sz="2400" smtClean="0">
                <a:sym typeface="Wingdings" pitchFamily="2" charset="2"/>
              </a:rPr>
              <a:t>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  </a:t>
            </a:r>
            <a:r>
              <a:rPr lang="en-US" sz="2000" smtClean="0">
                <a:sym typeface="Wingdings" pitchFamily="2" charset="2"/>
              </a:rPr>
              <a:t>PC IHV[5];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			  </a:t>
            </a:r>
            <a:r>
              <a:rPr lang="en-US" sz="2000" smtClean="0">
                <a:sym typeface="Wingdings" pitchFamily="2" charset="2"/>
              </a:rPr>
              <a:t>MODE 1;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Wingdings" pitchFamily="2" charset="2"/>
              </a:rPr>
              <a:t>DECODER 00;</a:t>
            </a:r>
          </a:p>
        </p:txBody>
      </p:sp>
      <p:grpSp>
        <p:nvGrpSpPr>
          <p:cNvPr id="100358" name="Group 5"/>
          <p:cNvGrpSpPr>
            <a:grpSpLocks/>
          </p:cNvGrpSpPr>
          <p:nvPr/>
        </p:nvGrpSpPr>
        <p:grpSpPr bwMode="auto">
          <a:xfrm>
            <a:off x="6324600" y="2438400"/>
            <a:ext cx="1981200" cy="3733800"/>
            <a:chOff x="3984" y="1536"/>
            <a:chExt cx="1248" cy="2352"/>
          </a:xfrm>
        </p:grpSpPr>
        <p:sp>
          <p:nvSpPr>
            <p:cNvPr id="100359" name="Rectangle 6"/>
            <p:cNvSpPr>
              <a:spLocks noChangeArrowheads="1"/>
            </p:cNvSpPr>
            <p:nvPr/>
          </p:nvSpPr>
          <p:spPr bwMode="auto">
            <a:xfrm>
              <a:off x="4368" y="1536"/>
              <a:ext cx="864" cy="235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0" name="Line 7"/>
            <p:cNvSpPr>
              <a:spLocks noChangeShapeType="1"/>
            </p:cNvSpPr>
            <p:nvPr/>
          </p:nvSpPr>
          <p:spPr bwMode="auto">
            <a:xfrm>
              <a:off x="4368" y="187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1" name="Line 8"/>
            <p:cNvSpPr>
              <a:spLocks noChangeShapeType="1"/>
            </p:cNvSpPr>
            <p:nvPr/>
          </p:nvSpPr>
          <p:spPr bwMode="auto">
            <a:xfrm>
              <a:off x="4368" y="225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2" name="Line 9"/>
            <p:cNvSpPr>
              <a:spLocks noChangeShapeType="1"/>
            </p:cNvSpPr>
            <p:nvPr/>
          </p:nvSpPr>
          <p:spPr bwMode="auto">
            <a:xfrm>
              <a:off x="4416" y="259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3" name="Line 10"/>
            <p:cNvSpPr>
              <a:spLocks noChangeShapeType="1"/>
            </p:cNvSpPr>
            <p:nvPr/>
          </p:nvSpPr>
          <p:spPr bwMode="auto">
            <a:xfrm>
              <a:off x="4368" y="302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4" name="Text Box 11"/>
            <p:cNvSpPr txBox="1">
              <a:spLocks noChangeArrowheads="1"/>
            </p:cNvSpPr>
            <p:nvPr/>
          </p:nvSpPr>
          <p:spPr bwMode="auto">
            <a:xfrm>
              <a:off x="4416" y="158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00365" name="Text Box 12"/>
            <p:cNvSpPr txBox="1">
              <a:spLocks noChangeArrowheads="1"/>
            </p:cNvSpPr>
            <p:nvPr/>
          </p:nvSpPr>
          <p:spPr bwMode="auto">
            <a:xfrm>
              <a:off x="4608" y="153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OV</a:t>
              </a:r>
            </a:p>
          </p:txBody>
        </p:sp>
        <p:sp>
          <p:nvSpPr>
            <p:cNvPr id="100366" name="Text Box 13"/>
            <p:cNvSpPr txBox="1">
              <a:spLocks noChangeArrowheads="1"/>
            </p:cNvSpPr>
            <p:nvPr/>
          </p:nvSpPr>
          <p:spPr bwMode="auto">
            <a:xfrm>
              <a:off x="4656" y="192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MP</a:t>
              </a:r>
            </a:p>
          </p:txBody>
        </p:sp>
        <p:sp>
          <p:nvSpPr>
            <p:cNvPr id="100367" name="Text Box 14"/>
            <p:cNvSpPr txBox="1">
              <a:spLocks noChangeArrowheads="1"/>
            </p:cNvSpPr>
            <p:nvPr/>
          </p:nvSpPr>
          <p:spPr bwMode="auto">
            <a:xfrm>
              <a:off x="4656" y="264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TI</a:t>
              </a:r>
            </a:p>
          </p:txBody>
        </p:sp>
        <p:sp>
          <p:nvSpPr>
            <p:cNvPr id="100368" name="Text Box 15"/>
            <p:cNvSpPr txBox="1">
              <a:spLocks noChangeArrowheads="1"/>
            </p:cNvSpPr>
            <p:nvPr/>
          </p:nvSpPr>
          <p:spPr bwMode="auto">
            <a:xfrm>
              <a:off x="4656" y="23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PI</a:t>
              </a:r>
            </a:p>
          </p:txBody>
        </p:sp>
        <p:sp>
          <p:nvSpPr>
            <p:cNvPr id="100369" name="Text Box 16"/>
            <p:cNvSpPr txBox="1">
              <a:spLocks noChangeArrowheads="1"/>
            </p:cNvSpPr>
            <p:nvPr/>
          </p:nvSpPr>
          <p:spPr bwMode="auto">
            <a:xfrm>
              <a:off x="4608" y="307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I/O</a:t>
              </a:r>
            </a:p>
          </p:txBody>
        </p:sp>
        <p:sp>
          <p:nvSpPr>
            <p:cNvPr id="100370" name="Text Box 17"/>
            <p:cNvSpPr txBox="1">
              <a:spLocks noChangeArrowheads="1"/>
            </p:cNvSpPr>
            <p:nvPr/>
          </p:nvSpPr>
          <p:spPr bwMode="auto">
            <a:xfrm>
              <a:off x="3984" y="163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00371" name="Text Box 18"/>
            <p:cNvSpPr txBox="1">
              <a:spLocks noChangeArrowheads="1"/>
            </p:cNvSpPr>
            <p:nvPr/>
          </p:nvSpPr>
          <p:spPr bwMode="auto">
            <a:xfrm>
              <a:off x="3984" y="225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sp>
          <p:nvSpPr>
            <p:cNvPr id="100372" name="Text Box 19"/>
            <p:cNvSpPr txBox="1">
              <a:spLocks noChangeArrowheads="1"/>
            </p:cNvSpPr>
            <p:nvPr/>
          </p:nvSpPr>
          <p:spPr bwMode="auto">
            <a:xfrm>
              <a:off x="3984" y="26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</a:t>
              </a:r>
            </a:p>
          </p:txBody>
        </p:sp>
        <p:sp>
          <p:nvSpPr>
            <p:cNvPr id="100373" name="Text Box 20"/>
            <p:cNvSpPr txBox="1">
              <a:spLocks noChangeArrowheads="1"/>
            </p:cNvSpPr>
            <p:nvPr/>
          </p:nvSpPr>
          <p:spPr bwMode="auto">
            <a:xfrm>
              <a:off x="3984" y="30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4</a:t>
              </a:r>
            </a:p>
          </p:txBody>
        </p:sp>
        <p:sp>
          <p:nvSpPr>
            <p:cNvPr id="100374" name="Text Box 21"/>
            <p:cNvSpPr txBox="1">
              <a:spLocks noChangeArrowheads="1"/>
            </p:cNvSpPr>
            <p:nvPr/>
          </p:nvSpPr>
          <p:spPr bwMode="auto">
            <a:xfrm>
              <a:off x="3984" y="35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5</a:t>
              </a:r>
            </a:p>
          </p:txBody>
        </p:sp>
        <p:sp>
          <p:nvSpPr>
            <p:cNvPr id="100375" name="Line 22"/>
            <p:cNvSpPr>
              <a:spLocks noChangeShapeType="1"/>
            </p:cNvSpPr>
            <p:nvPr/>
          </p:nvSpPr>
          <p:spPr bwMode="auto">
            <a:xfrm>
              <a:off x="4368" y="345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76" name="Text Box 23"/>
            <p:cNvSpPr txBox="1">
              <a:spLocks noChangeArrowheads="1"/>
            </p:cNvSpPr>
            <p:nvPr/>
          </p:nvSpPr>
          <p:spPr bwMode="auto">
            <a:xfrm>
              <a:off x="3984" y="19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00377" name="Text Box 24"/>
            <p:cNvSpPr txBox="1">
              <a:spLocks noChangeArrowheads="1"/>
            </p:cNvSpPr>
            <p:nvPr/>
          </p:nvSpPr>
          <p:spPr bwMode="auto">
            <a:xfrm>
              <a:off x="4512" y="35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SVC</a:t>
              </a:r>
            </a:p>
          </p:txBody>
        </p:sp>
      </p:grp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137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1013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5F7278-7C79-4376-874F-1F925B4473EC}" type="slidenum">
              <a:rPr lang="en-US"/>
              <a:pPr/>
              <a:t>82</a:t>
            </a:fld>
            <a:endParaRPr lang="en-US"/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0066"/>
                </a:solidFill>
              </a:rPr>
              <a:t>Program State Word</a:t>
            </a:r>
            <a:br>
              <a:rPr lang="en-US" sz="4000" smtClean="0">
                <a:solidFill>
                  <a:srgbClr val="FF0066"/>
                </a:solidFill>
              </a:rPr>
            </a:br>
            <a:r>
              <a:rPr lang="en-US" sz="4000" smtClean="0">
                <a:solidFill>
                  <a:srgbClr val="FF0066"/>
                </a:solidFill>
              </a:rPr>
              <a:t>(condition codes - CC)</a:t>
            </a:r>
          </a:p>
        </p:txBody>
      </p:sp>
      <p:sp>
        <p:nvSpPr>
          <p:cNvPr id="101381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1382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3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4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5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6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7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8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9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90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101391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101392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101393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1394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101395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101396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101397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101398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101399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101400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401" name="Text Box 23"/>
          <p:cNvSpPr txBox="1">
            <a:spLocks noChangeArrowheads="1"/>
          </p:cNvSpPr>
          <p:nvPr/>
        </p:nvSpPr>
        <p:spPr bwMode="auto">
          <a:xfrm>
            <a:off x="3124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TI</a:t>
            </a:r>
          </a:p>
        </p:txBody>
      </p:sp>
      <p:sp>
        <p:nvSpPr>
          <p:cNvPr id="101402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  <p:sp>
        <p:nvSpPr>
          <p:cNvPr id="101403" name="Text Box 25"/>
          <p:cNvSpPr txBox="1">
            <a:spLocks noChangeArrowheads="1"/>
          </p:cNvSpPr>
          <p:nvPr/>
        </p:nvSpPr>
        <p:spPr bwMode="auto">
          <a:xfrm>
            <a:off x="1812925" y="4841875"/>
            <a:ext cx="5848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An additional field we can include in the PSW</a:t>
            </a:r>
          </a:p>
          <a:p>
            <a:r>
              <a:rPr lang="en-US"/>
              <a:t>is called condition codes.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24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1024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DFF0B3-5C04-4729-87E7-291AD2CFBDD6}" type="slidenum">
              <a:rPr lang="en-US"/>
              <a:pPr/>
              <a:t>83</a:t>
            </a:fld>
            <a:endParaRPr lang="en-US"/>
          </a:p>
        </p:txBody>
      </p:sp>
      <p:sp>
        <p:nvSpPr>
          <p:cNvPr id="102404" name="Line 2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05" name="Rectangle 3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102406" name="Rectangle 4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102407" name="Rectangle 5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102408" name="Rectangle 6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102409" name="Rectangle 7"/>
          <p:cNvSpPr>
            <a:spLocks noChangeArrowheads="1"/>
          </p:cNvSpPr>
          <p:nvPr/>
        </p:nvSpPr>
        <p:spPr bwMode="auto">
          <a:xfrm>
            <a:off x="3657600" y="3200400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                MEMORY</a:t>
            </a:r>
          </a:p>
        </p:txBody>
      </p:sp>
      <p:sp>
        <p:nvSpPr>
          <p:cNvPr id="102410" name="Line 8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1" name="Line 9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2" name="Line 10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3" name="Line 11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4" name="Line 12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5" name="Line 13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6" name="Line 14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7" name="AutoShape 15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102418" name="Line 16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19" name="Line 17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0" name="Line 18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1" name="Line 19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2" name="Line 20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3" name="Line 21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4" name="Line 22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5" name="AutoShape 23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102426" name="Line 24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7" name="Line 25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8" name="Line 26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9" name="Line 27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0" name="Line 28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1" name="Line 29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2" name="Text Box 30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102433" name="Rectangle 31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102434" name="Rectangle 32"/>
          <p:cNvSpPr>
            <a:spLocks noChangeArrowheads="1"/>
          </p:cNvSpPr>
          <p:nvPr/>
        </p:nvSpPr>
        <p:spPr bwMode="auto">
          <a:xfrm>
            <a:off x="7162800" y="3429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SP</a:t>
            </a:r>
          </a:p>
        </p:txBody>
      </p:sp>
      <p:sp>
        <p:nvSpPr>
          <p:cNvPr id="102435" name="Line 33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6" name="Line 34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7" name="Line 35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8" name="Freeform 36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604837500 w 240"/>
              <a:gd name="T1" fmla="*/ 0 h 144"/>
              <a:gd name="T2" fmla="*/ 0 w 240"/>
              <a:gd name="T3" fmla="*/ 0 h 144"/>
              <a:gd name="T4" fmla="*/ 0 w 240"/>
              <a:gd name="T5" fmla="*/ 3629025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9" name="Line 37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40" name="Text Box 38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102441" name="Rectangle 39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102442" name="AutoShape 40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102443" name="Text Box 41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102444" name="Rectangle 42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5" name="Text Box 43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102446" name="Text Box 44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102447" name="Line 45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48" name="Line 46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49" name="Line 47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0" name="Freeform 48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483870000 w 192"/>
              <a:gd name="T1" fmla="*/ 725805000 h 288"/>
              <a:gd name="T2" fmla="*/ 4838700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1" name="Line 49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2" name="Rectangle 50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RTL-Address</a:t>
            </a:r>
          </a:p>
        </p:txBody>
      </p:sp>
      <p:sp>
        <p:nvSpPr>
          <p:cNvPr id="102453" name="Rectangle 51"/>
          <p:cNvSpPr>
            <a:spLocks noChangeArrowheads="1"/>
          </p:cNvSpPr>
          <p:nvPr/>
        </p:nvSpPr>
        <p:spPr bwMode="auto">
          <a:xfrm>
            <a:off x="7239000" y="4114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B</a:t>
            </a:r>
          </a:p>
        </p:txBody>
      </p:sp>
      <p:sp>
        <p:nvSpPr>
          <p:cNvPr id="102454" name="Line 52"/>
          <p:cNvSpPr>
            <a:spLocks noChangeShapeType="1"/>
          </p:cNvSpPr>
          <p:nvPr/>
        </p:nvSpPr>
        <p:spPr bwMode="auto">
          <a:xfrm>
            <a:off x="2971800" y="42672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5" name="Line 53"/>
          <p:cNvSpPr>
            <a:spLocks noChangeShapeType="1"/>
          </p:cNvSpPr>
          <p:nvPr/>
        </p:nvSpPr>
        <p:spPr bwMode="auto">
          <a:xfrm flipV="1">
            <a:off x="29718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6" name="Text Box 54"/>
          <p:cNvSpPr txBox="1">
            <a:spLocks noChangeArrowheads="1"/>
          </p:cNvSpPr>
          <p:nvPr/>
        </p:nvSpPr>
        <p:spPr bwMode="auto">
          <a:xfrm>
            <a:off x="6324600" y="3200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3</a:t>
            </a:r>
          </a:p>
        </p:txBody>
      </p:sp>
      <p:sp>
        <p:nvSpPr>
          <p:cNvPr id="102457" name="Text Box 55"/>
          <p:cNvSpPr txBox="1">
            <a:spLocks noChangeArrowheads="1"/>
          </p:cNvSpPr>
          <p:nvPr/>
        </p:nvSpPr>
        <p:spPr bwMode="auto">
          <a:xfrm>
            <a:off x="64770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102458" name="Line 56"/>
          <p:cNvSpPr>
            <a:spLocks noChangeShapeType="1"/>
          </p:cNvSpPr>
          <p:nvPr/>
        </p:nvSpPr>
        <p:spPr bwMode="auto">
          <a:xfrm flipH="1" flipV="1">
            <a:off x="4876800" y="2362200"/>
            <a:ext cx="2286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9" name="Text Box 57"/>
          <p:cNvSpPr txBox="1">
            <a:spLocks noChangeArrowheads="1"/>
          </p:cNvSpPr>
          <p:nvPr/>
        </p:nvSpPr>
        <p:spPr bwMode="auto">
          <a:xfrm>
            <a:off x="5791200" y="25146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102460" name="Rectangle 5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If the output of the ALU equals zero the zero flag (Z) is set to 1</a:t>
            </a:r>
          </a:p>
        </p:txBody>
      </p:sp>
      <p:sp>
        <p:nvSpPr>
          <p:cNvPr id="102461" name="Line 59"/>
          <p:cNvSpPr>
            <a:spLocks noChangeShapeType="1"/>
          </p:cNvSpPr>
          <p:nvPr/>
        </p:nvSpPr>
        <p:spPr bwMode="auto">
          <a:xfrm flipH="1" flipV="1">
            <a:off x="4343400" y="3581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2" name="Line 60"/>
          <p:cNvSpPr>
            <a:spLocks noChangeShapeType="1"/>
          </p:cNvSpPr>
          <p:nvPr/>
        </p:nvSpPr>
        <p:spPr bwMode="auto">
          <a:xfrm>
            <a:off x="42672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3" name="Line 61"/>
          <p:cNvSpPr>
            <a:spLocks noChangeShapeType="1"/>
          </p:cNvSpPr>
          <p:nvPr/>
        </p:nvSpPr>
        <p:spPr bwMode="auto">
          <a:xfrm>
            <a:off x="3733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4" name="Line 62"/>
          <p:cNvSpPr>
            <a:spLocks noChangeShapeType="1"/>
          </p:cNvSpPr>
          <p:nvPr/>
        </p:nvSpPr>
        <p:spPr bwMode="auto">
          <a:xfrm>
            <a:off x="37338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5" name="Line 63"/>
          <p:cNvSpPr>
            <a:spLocks noChangeShapeType="1"/>
          </p:cNvSpPr>
          <p:nvPr/>
        </p:nvSpPr>
        <p:spPr bwMode="auto">
          <a:xfrm flipH="1">
            <a:off x="3810000" y="2286000"/>
            <a:ext cx="228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6" name="Line 64"/>
          <p:cNvSpPr>
            <a:spLocks noChangeShapeType="1"/>
          </p:cNvSpPr>
          <p:nvPr/>
        </p:nvSpPr>
        <p:spPr bwMode="auto">
          <a:xfrm>
            <a:off x="3810000" y="2286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7" name="Line 65"/>
          <p:cNvSpPr>
            <a:spLocks noChangeShapeType="1"/>
          </p:cNvSpPr>
          <p:nvPr/>
        </p:nvSpPr>
        <p:spPr bwMode="auto">
          <a:xfrm>
            <a:off x="3810000" y="3048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8" name="Text Box 66"/>
          <p:cNvSpPr txBox="1">
            <a:spLocks noChangeArrowheads="1"/>
          </p:cNvSpPr>
          <p:nvPr/>
        </p:nvSpPr>
        <p:spPr bwMode="auto">
          <a:xfrm>
            <a:off x="3581400" y="2362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02469" name="Text Box 67"/>
          <p:cNvSpPr txBox="1">
            <a:spLocks noChangeArrowheads="1"/>
          </p:cNvSpPr>
          <p:nvPr/>
        </p:nvSpPr>
        <p:spPr bwMode="auto">
          <a:xfrm>
            <a:off x="3657600" y="35814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stack</a:t>
            </a:r>
          </a:p>
        </p:txBody>
      </p:sp>
      <p:sp>
        <p:nvSpPr>
          <p:cNvPr id="102470" name="Line 68"/>
          <p:cNvSpPr>
            <a:spLocks noChangeShapeType="1"/>
          </p:cNvSpPr>
          <p:nvPr/>
        </p:nvSpPr>
        <p:spPr bwMode="auto">
          <a:xfrm>
            <a:off x="6705600" y="5105400"/>
            <a:ext cx="838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71" name="AutoShape 69"/>
          <p:cNvSpPr>
            <a:spLocks noChangeArrowheads="1"/>
          </p:cNvSpPr>
          <p:nvPr/>
        </p:nvSpPr>
        <p:spPr bwMode="auto">
          <a:xfrm>
            <a:off x="7239000" y="54102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400"/>
          </a:p>
        </p:txBody>
      </p:sp>
      <p:sp>
        <p:nvSpPr>
          <p:cNvPr id="102472" name="Line 73"/>
          <p:cNvSpPr>
            <a:spLocks noChangeShapeType="1"/>
          </p:cNvSpPr>
          <p:nvPr/>
        </p:nvSpPr>
        <p:spPr bwMode="auto">
          <a:xfrm>
            <a:off x="7543800" y="51054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73" name="Text Box 75"/>
          <p:cNvSpPr txBox="1">
            <a:spLocks noChangeArrowheads="1"/>
          </p:cNvSpPr>
          <p:nvPr/>
        </p:nvSpPr>
        <p:spPr bwMode="auto">
          <a:xfrm>
            <a:off x="8001000" y="4648200"/>
            <a:ext cx="304800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02474" name="Line 77"/>
          <p:cNvSpPr>
            <a:spLocks noChangeShapeType="1"/>
          </p:cNvSpPr>
          <p:nvPr/>
        </p:nvSpPr>
        <p:spPr bwMode="auto">
          <a:xfrm>
            <a:off x="8153400" y="50292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75" name="Text Box 79"/>
          <p:cNvSpPr txBox="1">
            <a:spLocks noChangeArrowheads="1"/>
          </p:cNvSpPr>
          <p:nvPr/>
        </p:nvSpPr>
        <p:spPr bwMode="auto">
          <a:xfrm>
            <a:off x="7543800" y="5410200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102476" name="Text Box 81"/>
          <p:cNvSpPr txBox="1">
            <a:spLocks noChangeArrowheads="1"/>
          </p:cNvSpPr>
          <p:nvPr/>
        </p:nvSpPr>
        <p:spPr bwMode="auto">
          <a:xfrm>
            <a:off x="7772400" y="6096000"/>
            <a:ext cx="381000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folHlink"/>
                </a:solidFill>
              </a:rPr>
              <a:t>Z</a:t>
            </a:r>
          </a:p>
        </p:txBody>
      </p:sp>
      <p:sp>
        <p:nvSpPr>
          <p:cNvPr id="102477" name="Line 82"/>
          <p:cNvSpPr>
            <a:spLocks noChangeShapeType="1"/>
          </p:cNvSpPr>
          <p:nvPr/>
        </p:nvSpPr>
        <p:spPr bwMode="auto">
          <a:xfrm>
            <a:off x="7924800" y="58674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342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1034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15D00E-F24D-47DD-B14B-F63DDF5EACA5}" type="slidenum">
              <a:rPr lang="en-US"/>
              <a:pPr/>
              <a:t>84</a:t>
            </a:fld>
            <a:endParaRPr lang="en-US"/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0066"/>
                </a:solidFill>
              </a:rPr>
              <a:t>Program State Word</a:t>
            </a:r>
            <a:br>
              <a:rPr lang="en-US" sz="4000" smtClean="0">
                <a:solidFill>
                  <a:srgbClr val="FF0066"/>
                </a:solidFill>
              </a:rPr>
            </a:br>
            <a:r>
              <a:rPr lang="en-US" sz="4000" smtClean="0">
                <a:solidFill>
                  <a:srgbClr val="FF0066"/>
                </a:solidFill>
              </a:rPr>
              <a:t>(condition codes - CC)</a:t>
            </a:r>
          </a:p>
        </p:txBody>
      </p:sp>
      <p:sp>
        <p:nvSpPr>
          <p:cNvPr id="103429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430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1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2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3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4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5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6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7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8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103439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103440" name="Text Box 14"/>
          <p:cNvSpPr txBox="1">
            <a:spLocks noChangeArrowheads="1"/>
          </p:cNvSpPr>
          <p:nvPr/>
        </p:nvSpPr>
        <p:spPr bwMode="auto">
          <a:xfrm>
            <a:off x="5410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103441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3442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103443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103444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103445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103446" name="Text Box 20"/>
          <p:cNvSpPr txBox="1">
            <a:spLocks noChangeArrowheads="1"/>
          </p:cNvSpPr>
          <p:nvPr/>
        </p:nvSpPr>
        <p:spPr bwMode="auto">
          <a:xfrm>
            <a:off x="4953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103447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103448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49" name="Text Box 23"/>
          <p:cNvSpPr txBox="1">
            <a:spLocks noChangeArrowheads="1"/>
          </p:cNvSpPr>
          <p:nvPr/>
        </p:nvSpPr>
        <p:spPr bwMode="auto">
          <a:xfrm>
            <a:off x="3124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TI</a:t>
            </a:r>
          </a:p>
        </p:txBody>
      </p:sp>
      <p:sp>
        <p:nvSpPr>
          <p:cNvPr id="103450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  <p:sp>
        <p:nvSpPr>
          <p:cNvPr id="103451" name="Text Box 25"/>
          <p:cNvSpPr txBox="1">
            <a:spLocks noChangeArrowheads="1"/>
          </p:cNvSpPr>
          <p:nvPr/>
        </p:nvSpPr>
        <p:spPr bwMode="auto">
          <a:xfrm>
            <a:off x="838200" y="4876800"/>
            <a:ext cx="75390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 addition to the  Z flag we can incorporate two more flags:</a:t>
            </a:r>
          </a:p>
          <a:p>
            <a:r>
              <a:rPr lang="en-US"/>
              <a:t> 1) G meaning </a:t>
            </a:r>
            <a:r>
              <a:rPr lang="ja-JP" altLang="en-US"/>
              <a:t>“</a:t>
            </a:r>
            <a:r>
              <a:rPr lang="en-US" altLang="ja-JP"/>
              <a:t>greater than zero</a:t>
            </a:r>
            <a:r>
              <a:rPr lang="ja-JP" altLang="en-US"/>
              <a:t>”</a:t>
            </a:r>
            <a:endParaRPr lang="en-US" altLang="ja-JP"/>
          </a:p>
          <a:p>
            <a:r>
              <a:rPr lang="en-US"/>
              <a:t> 2) L meaning  </a:t>
            </a:r>
            <a:r>
              <a:rPr lang="ja-JP" altLang="en-US"/>
              <a:t>“</a:t>
            </a:r>
            <a:r>
              <a:rPr lang="en-US" altLang="ja-JP"/>
              <a:t>less than zero</a:t>
            </a:r>
            <a:r>
              <a:rPr lang="ja-JP" altLang="en-US"/>
              <a:t>”</a:t>
            </a:r>
            <a:r>
              <a:rPr lang="en-US" altLang="ja-JP"/>
              <a:t>  </a:t>
            </a:r>
            <a:endParaRPr lang="en-US"/>
          </a:p>
        </p:txBody>
      </p:sp>
      <p:sp>
        <p:nvSpPr>
          <p:cNvPr id="103452" name="Line 26"/>
          <p:cNvSpPr>
            <a:spLocks noChangeShapeType="1"/>
          </p:cNvSpPr>
          <p:nvPr/>
        </p:nvSpPr>
        <p:spPr bwMode="auto">
          <a:xfrm>
            <a:off x="6705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53" name="Text Box 27"/>
          <p:cNvSpPr txBox="1">
            <a:spLocks noChangeArrowheads="1"/>
          </p:cNvSpPr>
          <p:nvPr/>
        </p:nvSpPr>
        <p:spPr bwMode="auto">
          <a:xfrm>
            <a:off x="7010400" y="31242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CC</a:t>
            </a:r>
          </a:p>
        </p:txBody>
      </p:sp>
      <p:sp>
        <p:nvSpPr>
          <p:cNvPr id="103454" name="Line 28"/>
          <p:cNvSpPr>
            <a:spLocks noChangeShapeType="1"/>
          </p:cNvSpPr>
          <p:nvPr/>
        </p:nvSpPr>
        <p:spPr bwMode="auto">
          <a:xfrm>
            <a:off x="7086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55" name="Line 29"/>
          <p:cNvSpPr>
            <a:spLocks noChangeShapeType="1"/>
          </p:cNvSpPr>
          <p:nvPr/>
        </p:nvSpPr>
        <p:spPr bwMode="auto">
          <a:xfrm>
            <a:off x="746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56" name="Text Box 30"/>
          <p:cNvSpPr txBox="1">
            <a:spLocks noChangeArrowheads="1"/>
          </p:cNvSpPr>
          <p:nvPr/>
        </p:nvSpPr>
        <p:spPr bwMode="auto">
          <a:xfrm>
            <a:off x="7162800" y="38862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Z</a:t>
            </a:r>
          </a:p>
        </p:txBody>
      </p:sp>
      <p:sp>
        <p:nvSpPr>
          <p:cNvPr id="103457" name="Text Box 31"/>
          <p:cNvSpPr txBox="1">
            <a:spLocks noChangeArrowheads="1"/>
          </p:cNvSpPr>
          <p:nvPr/>
        </p:nvSpPr>
        <p:spPr bwMode="auto">
          <a:xfrm>
            <a:off x="6781800" y="38862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</a:t>
            </a:r>
          </a:p>
        </p:txBody>
      </p:sp>
      <p:sp>
        <p:nvSpPr>
          <p:cNvPr id="103458" name="Text Box 32"/>
          <p:cNvSpPr txBox="1">
            <a:spLocks noChangeArrowheads="1"/>
          </p:cNvSpPr>
          <p:nvPr/>
        </p:nvSpPr>
        <p:spPr bwMode="auto">
          <a:xfrm>
            <a:off x="7467600" y="38862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L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44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1044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3DC2C7-DB81-40BB-9DE5-E3E68A64A5C5}" type="slidenum">
              <a:rPr lang="en-US"/>
              <a:pPr/>
              <a:t>85</a:t>
            </a:fld>
            <a:endParaRPr lang="en-US"/>
          </a:p>
        </p:txBody>
      </p:sp>
      <p:sp>
        <p:nvSpPr>
          <p:cNvPr id="1044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Multiprogramming and Timers</a:t>
            </a:r>
          </a:p>
        </p:txBody>
      </p:sp>
      <p:sp>
        <p:nvSpPr>
          <p:cNvPr id="1044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Multiprogramming</a:t>
            </a:r>
            <a:r>
              <a:rPr lang="en-US" smtClean="0"/>
              <a:t>:  allowing two or more user programs to reside in memory</a:t>
            </a:r>
          </a:p>
          <a:p>
            <a:pPr eaLnBrk="1" hangingPunct="1"/>
            <a:r>
              <a:rPr lang="en-US" smtClean="0"/>
              <a:t>If we want to run both programs, each program, P1 and P2, can be given alternating time on the CPU, letting neither one dominate CPU usage. 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54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1054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4CD23C-E334-406D-AF04-3E5C83A1CC14}" type="slidenum">
              <a:rPr lang="en-US"/>
              <a:pPr/>
              <a:t>86</a:t>
            </a:fld>
            <a:endParaRPr lang="en-US"/>
          </a:p>
        </p:txBody>
      </p:sp>
      <p:sp>
        <p:nvSpPr>
          <p:cNvPr id="10547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Process Concept</a:t>
            </a:r>
          </a:p>
        </p:txBody>
      </p:sp>
      <p:sp>
        <p:nvSpPr>
          <p:cNvPr id="10547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In order to implement multiprogramming we need to utilize the concept of a </a:t>
            </a:r>
            <a:r>
              <a:rPr lang="en-US" i="1" smtClean="0"/>
              <a:t>process.</a:t>
            </a: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Process:</a:t>
            </a:r>
            <a:r>
              <a:rPr lang="en-US" smtClean="0"/>
              <a:t>  defined as a program in execution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We</a:t>
            </a:r>
            <a:r>
              <a:rPr lang="ja-JP" altLang="en-US" smtClean="0"/>
              <a:t>’</a:t>
            </a:r>
            <a:r>
              <a:rPr lang="en-US" altLang="ja-JP" smtClean="0"/>
              <a:t>ll explore this concept further in the next lecture.</a:t>
            </a:r>
            <a:endParaRPr lang="en-US" i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MS PGothic" pitchFamily="34" charset="-128"/>
              </a:rPr>
              <a:t>University of Central Florida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161EB8-EA38-4E8D-8932-30FACC502EAD}" type="slidenum">
              <a:rPr lang="en-US"/>
              <a:pPr/>
              <a:t>9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1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3381375" cy="3881437"/>
          </a:xfrm>
        </p:spPr>
        <p:txBody>
          <a:bodyPr/>
          <a:lstStyle/>
          <a:p>
            <a:pPr eaLnBrk="1" hangingPunct="1"/>
            <a:r>
              <a:rPr lang="en-US" sz="2400" smtClean="0"/>
              <a:t>Given register PC and MAR the transfer of the contents of PC into MAR is indicated as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	</a:t>
            </a:r>
            <a:r>
              <a:rPr lang="en-US" sz="2400" smtClean="0">
                <a:solidFill>
                  <a:schemeClr val="folHlink"/>
                </a:solidFill>
              </a:rPr>
              <a:t>MAR</a:t>
            </a:r>
            <a:r>
              <a:rPr lang="en-US" sz="2400" smtClean="0">
                <a:solidFill>
                  <a:schemeClr val="folHlink"/>
                </a:solidFill>
                <a:sym typeface="Wingdings" pitchFamily="2" charset="2"/>
              </a:rPr>
              <a:t>PC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chemeClr val="folHlink"/>
              </a:solidFill>
            </a:endParaRPr>
          </a:p>
        </p:txBody>
      </p:sp>
      <p:sp>
        <p:nvSpPr>
          <p:cNvPr id="26630" name="Rectangle 10"/>
          <p:cNvSpPr>
            <a:spLocks noChangeArrowheads="1"/>
          </p:cNvSpPr>
          <p:nvPr/>
        </p:nvSpPr>
        <p:spPr bwMode="auto">
          <a:xfrm>
            <a:off x="7388225" y="44719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26631" name="Line 23"/>
          <p:cNvSpPr>
            <a:spLocks noChangeShapeType="1"/>
          </p:cNvSpPr>
          <p:nvPr/>
        </p:nvSpPr>
        <p:spPr bwMode="auto">
          <a:xfrm>
            <a:off x="7154863" y="61722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2" name="Line 24"/>
          <p:cNvSpPr>
            <a:spLocks noChangeShapeType="1"/>
          </p:cNvSpPr>
          <p:nvPr/>
        </p:nvSpPr>
        <p:spPr bwMode="auto">
          <a:xfrm flipV="1">
            <a:off x="8320088" y="47752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3" name="Line 7"/>
          <p:cNvSpPr>
            <a:spLocks noChangeShapeType="1"/>
          </p:cNvSpPr>
          <p:nvPr/>
        </p:nvSpPr>
        <p:spPr bwMode="auto">
          <a:xfrm flipV="1">
            <a:off x="6299200" y="38036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Rectangle 8"/>
          <p:cNvSpPr>
            <a:spLocks noChangeArrowheads="1"/>
          </p:cNvSpPr>
          <p:nvPr/>
        </p:nvSpPr>
        <p:spPr bwMode="auto">
          <a:xfrm>
            <a:off x="5600700" y="19812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5600700" y="25273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26636" name="Rectangle 11"/>
          <p:cNvSpPr>
            <a:spLocks noChangeArrowheads="1"/>
          </p:cNvSpPr>
          <p:nvPr/>
        </p:nvSpPr>
        <p:spPr bwMode="auto">
          <a:xfrm>
            <a:off x="5600700" y="44719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26637" name="Rectangle 12"/>
          <p:cNvSpPr>
            <a:spLocks noChangeArrowheads="1"/>
          </p:cNvSpPr>
          <p:nvPr/>
        </p:nvSpPr>
        <p:spPr bwMode="auto">
          <a:xfrm>
            <a:off x="3890963" y="44719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26638" name="Rectangle 13"/>
          <p:cNvSpPr>
            <a:spLocks noChangeArrowheads="1"/>
          </p:cNvSpPr>
          <p:nvPr/>
        </p:nvSpPr>
        <p:spPr bwMode="auto">
          <a:xfrm>
            <a:off x="5289550" y="31353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26639" name="Line 14"/>
          <p:cNvSpPr>
            <a:spLocks noChangeShapeType="1"/>
          </p:cNvSpPr>
          <p:nvPr/>
        </p:nvSpPr>
        <p:spPr bwMode="auto">
          <a:xfrm>
            <a:off x="6299200" y="43497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0" name="Line 15"/>
          <p:cNvSpPr>
            <a:spLocks noChangeShapeType="1"/>
          </p:cNvSpPr>
          <p:nvPr/>
        </p:nvSpPr>
        <p:spPr bwMode="auto">
          <a:xfrm flipV="1">
            <a:off x="6299200" y="39862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1" name="Line 16"/>
          <p:cNvSpPr>
            <a:spLocks noChangeShapeType="1"/>
          </p:cNvSpPr>
          <p:nvPr/>
        </p:nvSpPr>
        <p:spPr bwMode="auto">
          <a:xfrm>
            <a:off x="6299200" y="28321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2" name="Line 17"/>
          <p:cNvSpPr>
            <a:spLocks noChangeShapeType="1"/>
          </p:cNvSpPr>
          <p:nvPr/>
        </p:nvSpPr>
        <p:spPr bwMode="auto">
          <a:xfrm>
            <a:off x="6299200" y="2284413"/>
            <a:ext cx="0" cy="2428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Line 18"/>
          <p:cNvSpPr>
            <a:spLocks noChangeShapeType="1"/>
          </p:cNvSpPr>
          <p:nvPr/>
        </p:nvSpPr>
        <p:spPr bwMode="auto">
          <a:xfrm flipV="1">
            <a:off x="4435475" y="2103438"/>
            <a:ext cx="0" cy="2368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4" name="Line 19"/>
          <p:cNvSpPr>
            <a:spLocks noChangeShapeType="1"/>
          </p:cNvSpPr>
          <p:nvPr/>
        </p:nvSpPr>
        <p:spPr bwMode="auto">
          <a:xfrm>
            <a:off x="4435475" y="21034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Line 20"/>
          <p:cNvSpPr>
            <a:spLocks noChangeShapeType="1"/>
          </p:cNvSpPr>
          <p:nvPr/>
        </p:nvSpPr>
        <p:spPr bwMode="auto">
          <a:xfrm>
            <a:off x="4435475" y="27098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6" name="Line 21"/>
          <p:cNvSpPr>
            <a:spLocks noChangeShapeType="1"/>
          </p:cNvSpPr>
          <p:nvPr/>
        </p:nvSpPr>
        <p:spPr bwMode="auto">
          <a:xfrm flipH="1" flipV="1">
            <a:off x="5211763" y="46529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7" name="AutoShape 22"/>
          <p:cNvSpPr>
            <a:spLocks noChangeArrowheads="1"/>
          </p:cNvSpPr>
          <p:nvPr/>
        </p:nvSpPr>
        <p:spPr bwMode="auto">
          <a:xfrm>
            <a:off x="6477000" y="5181600"/>
            <a:ext cx="1398588" cy="728663"/>
          </a:xfrm>
          <a:custGeom>
            <a:avLst/>
            <a:gdLst>
              <a:gd name="T0" fmla="*/ 2147483647 w 21600"/>
              <a:gd name="T1" fmla="*/ 414612182 h 21600"/>
              <a:gd name="T2" fmla="*/ 2147483647 w 21600"/>
              <a:gd name="T3" fmla="*/ 829225511 h 21600"/>
              <a:gd name="T4" fmla="*/ 732947977 w 21600"/>
              <a:gd name="T5" fmla="*/ 414612182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26648" name="Line 25"/>
          <p:cNvSpPr>
            <a:spLocks noChangeShapeType="1"/>
          </p:cNvSpPr>
          <p:nvPr/>
        </p:nvSpPr>
        <p:spPr bwMode="auto">
          <a:xfrm>
            <a:off x="7154863" y="59293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9" name="Line 26"/>
          <p:cNvSpPr>
            <a:spLocks noChangeShapeType="1"/>
          </p:cNvSpPr>
          <p:nvPr/>
        </p:nvSpPr>
        <p:spPr bwMode="auto">
          <a:xfrm>
            <a:off x="6921500" y="52006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0" name="Line 27"/>
          <p:cNvSpPr>
            <a:spLocks noChangeShapeType="1"/>
          </p:cNvSpPr>
          <p:nvPr/>
        </p:nvSpPr>
        <p:spPr bwMode="auto">
          <a:xfrm flipH="1">
            <a:off x="7154863" y="52006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1" name="Line 28"/>
          <p:cNvSpPr>
            <a:spLocks noChangeShapeType="1"/>
          </p:cNvSpPr>
          <p:nvPr/>
        </p:nvSpPr>
        <p:spPr bwMode="auto">
          <a:xfrm>
            <a:off x="6688138" y="47752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2" name="Line 29"/>
          <p:cNvSpPr>
            <a:spLocks noChangeShapeType="1"/>
          </p:cNvSpPr>
          <p:nvPr/>
        </p:nvSpPr>
        <p:spPr bwMode="auto">
          <a:xfrm>
            <a:off x="7620000" y="47752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3" name="AutoShape 30"/>
          <p:cNvSpPr>
            <a:spLocks noChangeArrowheads="1"/>
          </p:cNvSpPr>
          <p:nvPr/>
        </p:nvSpPr>
        <p:spPr bwMode="auto">
          <a:xfrm rot="10800000">
            <a:off x="3657600" y="50292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26654" name="Line 31"/>
          <p:cNvSpPr>
            <a:spLocks noChangeShapeType="1"/>
          </p:cNvSpPr>
          <p:nvPr/>
        </p:nvSpPr>
        <p:spPr bwMode="auto">
          <a:xfrm>
            <a:off x="4202113" y="44719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5" name="Line 32"/>
          <p:cNvSpPr>
            <a:spLocks noChangeShapeType="1"/>
          </p:cNvSpPr>
          <p:nvPr/>
        </p:nvSpPr>
        <p:spPr bwMode="auto">
          <a:xfrm flipH="1">
            <a:off x="4046538" y="47752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6" name="Line 33"/>
          <p:cNvSpPr>
            <a:spLocks noChangeShapeType="1"/>
          </p:cNvSpPr>
          <p:nvPr/>
        </p:nvSpPr>
        <p:spPr bwMode="auto">
          <a:xfrm>
            <a:off x="4572000" y="5486400"/>
            <a:ext cx="17463" cy="139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7" name="Line 34"/>
          <p:cNvSpPr>
            <a:spLocks noChangeShapeType="1"/>
          </p:cNvSpPr>
          <p:nvPr/>
        </p:nvSpPr>
        <p:spPr bwMode="auto">
          <a:xfrm flipV="1">
            <a:off x="4589463" y="5626100"/>
            <a:ext cx="2020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8" name="Line 35"/>
          <p:cNvSpPr>
            <a:spLocks noChangeShapeType="1"/>
          </p:cNvSpPr>
          <p:nvPr/>
        </p:nvSpPr>
        <p:spPr bwMode="auto">
          <a:xfrm>
            <a:off x="4357688" y="5443538"/>
            <a:ext cx="4762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9" name="Line 36"/>
          <p:cNvSpPr>
            <a:spLocks noChangeShapeType="1"/>
          </p:cNvSpPr>
          <p:nvPr/>
        </p:nvSpPr>
        <p:spPr bwMode="auto">
          <a:xfrm flipV="1">
            <a:off x="4362450" y="5808663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0" name="Line 37"/>
          <p:cNvSpPr>
            <a:spLocks noChangeShapeType="1"/>
          </p:cNvSpPr>
          <p:nvPr/>
        </p:nvSpPr>
        <p:spPr bwMode="auto">
          <a:xfrm>
            <a:off x="6888163" y="46704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1" name="Line 38"/>
          <p:cNvSpPr>
            <a:spLocks noChangeShapeType="1"/>
          </p:cNvSpPr>
          <p:nvPr/>
        </p:nvSpPr>
        <p:spPr bwMode="auto">
          <a:xfrm flipH="1">
            <a:off x="6789738" y="46704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2" name="Text Box 39"/>
          <p:cNvSpPr txBox="1">
            <a:spLocks noChangeArrowheads="1"/>
          </p:cNvSpPr>
          <p:nvPr/>
        </p:nvSpPr>
        <p:spPr bwMode="auto">
          <a:xfrm>
            <a:off x="3962400" y="51054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5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10012</TotalTime>
  <Words>3770</Words>
  <Application>Microsoft Office PowerPoint</Application>
  <PresentationFormat>Presentación en pantalla (4:3)</PresentationFormat>
  <Paragraphs>1097</Paragraphs>
  <Slides>86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86</vt:i4>
      </vt:variant>
    </vt:vector>
  </HeadingPairs>
  <TitlesOfParts>
    <vt:vector size="91" baseType="lpstr">
      <vt:lpstr>Times New Roman</vt:lpstr>
      <vt:lpstr>MS PGothic</vt:lpstr>
      <vt:lpstr>Arial</vt:lpstr>
      <vt:lpstr>Wingdings</vt:lpstr>
      <vt:lpstr>Straight Edge</vt:lpstr>
      <vt:lpstr> </vt:lpstr>
      <vt:lpstr>Outline</vt:lpstr>
      <vt:lpstr>Von-Neumann Machine (VN)</vt:lpstr>
      <vt:lpstr>Instruction Cycle</vt:lpstr>
      <vt:lpstr>Definitions</vt:lpstr>
      <vt:lpstr>Definition of MDR</vt:lpstr>
      <vt:lpstr>Definitions Cont.</vt:lpstr>
      <vt:lpstr>Fetch Execute Cycle</vt:lpstr>
      <vt:lpstr>Data Movement 1</vt:lpstr>
      <vt:lpstr>Data Movement 2</vt:lpstr>
      <vt:lpstr>Data Movement 3</vt:lpstr>
      <vt:lpstr>Instruction Register Properties</vt:lpstr>
      <vt:lpstr>Data Movement 4</vt:lpstr>
      <vt:lpstr>Data Movement 4 Cont.</vt:lpstr>
      <vt:lpstr>Instruction Cycle</vt:lpstr>
      <vt:lpstr>00 Fetch Cycle</vt:lpstr>
      <vt:lpstr>Execution:  01 LOAD</vt:lpstr>
      <vt:lpstr>Execution:  02 ADD</vt:lpstr>
      <vt:lpstr>Execution:  03 STORE</vt:lpstr>
      <vt:lpstr>Execution:  04 END</vt:lpstr>
      <vt:lpstr>Instruction Set Architecture</vt:lpstr>
      <vt:lpstr>One Address Architecture</vt:lpstr>
      <vt:lpstr>Example One-Address Program</vt:lpstr>
      <vt:lpstr>Programs with Errors</vt:lpstr>
      <vt:lpstr>Overflow Detection</vt:lpstr>
      <vt:lpstr>VN with Overflow Flip/Flop</vt:lpstr>
      <vt:lpstr>Interrupt Cycle</vt:lpstr>
      <vt:lpstr>Interrupt Cycle 05</vt:lpstr>
      <vt:lpstr>ISA –Interrupt cycle</vt:lpstr>
      <vt:lpstr>Interrupt Handling Routine</vt:lpstr>
      <vt:lpstr>Interrupt Handler Takes Control of VN</vt:lpstr>
      <vt:lpstr>05 Interrupt Cycle </vt:lpstr>
      <vt:lpstr>Hardware/Software Bridge</vt:lpstr>
      <vt:lpstr>Virtual Machine</vt:lpstr>
      <vt:lpstr>Shared Memory</vt:lpstr>
      <vt:lpstr>Shared Memory Example</vt:lpstr>
      <vt:lpstr>Memory Protection</vt:lpstr>
      <vt:lpstr>Memory Protection Components</vt:lpstr>
      <vt:lpstr>VN with Memory Protection</vt:lpstr>
      <vt:lpstr>Changes to the ISA</vt:lpstr>
      <vt:lpstr>Modified ISA</vt:lpstr>
      <vt:lpstr>Program State Word (PSW)</vt:lpstr>
      <vt:lpstr>Program State Word</vt:lpstr>
      <vt:lpstr>Privileged Instructions</vt:lpstr>
      <vt:lpstr>Privileged Instruction Implementation</vt:lpstr>
      <vt:lpstr>Implementing Privileged Instructions cont.</vt:lpstr>
      <vt:lpstr>Mechanism for User/Supervisor Modes</vt:lpstr>
      <vt:lpstr>Mechanism for User/Supervisor Modes Cont.</vt:lpstr>
      <vt:lpstr>CPU After Mode Flag Addition</vt:lpstr>
      <vt:lpstr>PSW After Mode and PI flag Addition</vt:lpstr>
      <vt:lpstr>Types of Interrupts</vt:lpstr>
      <vt:lpstr>Traps</vt:lpstr>
      <vt:lpstr>I/O Interrupts</vt:lpstr>
      <vt:lpstr>Saving the state of the running program</vt:lpstr>
      <vt:lpstr>Program State Word</vt:lpstr>
      <vt:lpstr>05 Interrupt Cycle</vt:lpstr>
      <vt:lpstr>Supervisor</vt:lpstr>
      <vt:lpstr>SuperVisorCall (SVC)</vt:lpstr>
      <vt:lpstr>System Calls</vt:lpstr>
      <vt:lpstr>SCVT</vt:lpstr>
      <vt:lpstr>Runtime Libraries</vt:lpstr>
      <vt:lpstr>Properties of Runtime Libraries</vt:lpstr>
      <vt:lpstr>SVC Instruction Format</vt:lpstr>
      <vt:lpstr>80 SVC(index)</vt:lpstr>
      <vt:lpstr>SVC(read) = 80(4)</vt:lpstr>
      <vt:lpstr>Runtime Library and SVCT Example</vt:lpstr>
      <vt:lpstr>    The PC is overwritten!!!</vt:lpstr>
      <vt:lpstr>80 SVC(index)</vt:lpstr>
      <vt:lpstr>05 Interrupt Cycle</vt:lpstr>
      <vt:lpstr>How can we handle nested interrupts?</vt:lpstr>
      <vt:lpstr>The Stack will store all return addresses</vt:lpstr>
      <vt:lpstr>05 Interrupt Cycle Including the stack mechanism</vt:lpstr>
      <vt:lpstr>Program State Word including the SVC flag</vt:lpstr>
      <vt:lpstr>Timer Interrupt</vt:lpstr>
      <vt:lpstr>Timer Interrupt cont.</vt:lpstr>
      <vt:lpstr>Program State Word</vt:lpstr>
      <vt:lpstr>Interrupt Vector</vt:lpstr>
      <vt:lpstr>Interrupt Vector, cont.</vt:lpstr>
      <vt:lpstr>Interrupt Vector Structure</vt:lpstr>
      <vt:lpstr>05 Interrupt Cycle with the Interrupt Vector</vt:lpstr>
      <vt:lpstr>05 Interrupt Cycle with the Interrupt Vector, Cont.</vt:lpstr>
      <vt:lpstr>Program State Word (condition codes - CC)</vt:lpstr>
      <vt:lpstr>If the output of the ALU equals zero the zero flag (Z) is set to 1</vt:lpstr>
      <vt:lpstr>Program State Word (condition codes - CC)</vt:lpstr>
      <vt:lpstr>Multiprogramming and Timers</vt:lpstr>
      <vt:lpstr>Process Concept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Sanchez</cp:lastModifiedBy>
  <cp:revision>83</cp:revision>
  <cp:lastPrinted>2010-01-19T23:53:34Z</cp:lastPrinted>
  <dcterms:created xsi:type="dcterms:W3CDTF">2010-01-19T23:22:08Z</dcterms:created>
  <dcterms:modified xsi:type="dcterms:W3CDTF">2014-04-09T14:19:53Z</dcterms:modified>
</cp:coreProperties>
</file>